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76" r:id="rId3"/>
    <p:sldId id="310" r:id="rId4"/>
    <p:sldId id="311" r:id="rId5"/>
    <p:sldId id="312" r:id="rId6"/>
    <p:sldId id="313" r:id="rId7"/>
    <p:sldId id="314" r:id="rId8"/>
    <p:sldId id="321" r:id="rId9"/>
    <p:sldId id="319" r:id="rId10"/>
    <p:sldId id="315" r:id="rId11"/>
    <p:sldId id="324" r:id="rId12"/>
    <p:sldId id="297" r:id="rId13"/>
    <p:sldId id="316" r:id="rId14"/>
    <p:sldId id="320" r:id="rId15"/>
    <p:sldId id="325" r:id="rId16"/>
    <p:sldId id="326" r:id="rId17"/>
    <p:sldId id="318" r:id="rId18"/>
    <p:sldId id="309" r:id="rId19"/>
    <p:sldId id="291" r:id="rId20"/>
    <p:sldId id="308" r:id="rId21"/>
    <p:sldId id="322" r:id="rId22"/>
    <p:sldId id="323" r:id="rId23"/>
    <p:sldId id="275" r:id="rId24"/>
  </p:sldIdLst>
  <p:sldSz cx="9144000" cy="6858000" type="screen4x3"/>
  <p:notesSz cx="7102475" cy="89916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онстантин Израилов" initials="КИ" lastIdx="1" clrIdx="0">
    <p:extLst>
      <p:ext uri="{19B8F6BF-5375-455C-9EA6-DF929625EA0E}">
        <p15:presenceInfo xmlns:p15="http://schemas.microsoft.com/office/powerpoint/2012/main" userId="84a72d3cd4bec2b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7514"/>
    <a:srgbClr val="FF0066"/>
    <a:srgbClr val="00FE73"/>
    <a:srgbClr val="D1FFD2"/>
    <a:srgbClr val="FFEFEF"/>
    <a:srgbClr val="FFE5E5"/>
    <a:srgbClr val="C3C9F9"/>
    <a:srgbClr val="BAC1F8"/>
    <a:srgbClr val="01AF1E"/>
    <a:srgbClr val="D5D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4" autoAdjust="0"/>
    <p:restoredTop sz="94660" autoAdjust="0"/>
  </p:normalViewPr>
  <p:slideViewPr>
    <p:cSldViewPr>
      <p:cViewPr>
        <p:scale>
          <a:sx n="66" d="100"/>
          <a:sy n="66" d="100"/>
        </p:scale>
        <p:origin x="1212" y="27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8E2B9AFB-908E-4553-80DF-9D31B13E12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62B70E38-ABF2-49E0-AC45-1ACC6C023D5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12644" name="Rectangle 4">
            <a:extLst>
              <a:ext uri="{FF2B5EF4-FFF2-40B4-BE49-F238E27FC236}">
                <a16:creationId xmlns:a16="http://schemas.microsoft.com/office/drawing/2014/main" id="{1BB1A290-1C90-4825-BFA2-1CB6871F82B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46F36724-23CA-4031-B79A-A12344D312B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4355F5-B1C1-41DA-AD6D-ABA543A5C7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1" name="Group 29">
            <a:extLst>
              <a:ext uri="{FF2B5EF4-FFF2-40B4-BE49-F238E27FC236}">
                <a16:creationId xmlns:a16="http://schemas.microsoft.com/office/drawing/2014/main" id="{B904E8E9-B7CA-4930-BC94-4A461EC0AAD4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628650"/>
            <a:ext cx="8012113" cy="2571750"/>
            <a:chOff x="720" y="396"/>
            <a:chExt cx="5047" cy="1620"/>
          </a:xfrm>
        </p:grpSpPr>
        <p:sp>
          <p:nvSpPr>
            <p:cNvPr id="3090" name="Rectangle 18">
              <a:extLst>
                <a:ext uri="{FF2B5EF4-FFF2-40B4-BE49-F238E27FC236}">
                  <a16:creationId xmlns:a16="http://schemas.microsoft.com/office/drawing/2014/main" id="{46DEBB70-C0A2-4F32-B065-F48CEB8F0691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1081" y="396"/>
              <a:ext cx="4686" cy="159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Rectangle 28">
              <a:extLst>
                <a:ext uri="{FF2B5EF4-FFF2-40B4-BE49-F238E27FC236}">
                  <a16:creationId xmlns:a16="http://schemas.microsoft.com/office/drawing/2014/main" id="{C8B6E655-980D-4292-AD19-B0FD05C49E20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720" y="1440"/>
              <a:ext cx="576" cy="57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9" name="Rectangle 17">
            <a:extLst>
              <a:ext uri="{FF2B5EF4-FFF2-40B4-BE49-F238E27FC236}">
                <a16:creationId xmlns:a16="http://schemas.microsoft.com/office/drawing/2014/main" id="{202CA72C-158C-494F-A7A8-790A13081D03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30300" y="3141663"/>
            <a:ext cx="8013700" cy="5746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>
            <a:extLst>
              <a:ext uri="{FF2B5EF4-FFF2-40B4-BE49-F238E27FC236}">
                <a16:creationId xmlns:a16="http://schemas.microsoft.com/office/drawing/2014/main" id="{45B05768-180B-44A1-9175-07D92089E3DA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3088" y="2520950"/>
            <a:ext cx="576262" cy="6413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" name="Rectangle 20">
            <a:extLst>
              <a:ext uri="{FF2B5EF4-FFF2-40B4-BE49-F238E27FC236}">
                <a16:creationId xmlns:a16="http://schemas.microsoft.com/office/drawing/2014/main" id="{7B015479-2ECC-4104-B382-BFA3D50C458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16088" y="628650"/>
            <a:ext cx="566737" cy="6365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" name="Rectangle 21">
            <a:extLst>
              <a:ext uri="{FF2B5EF4-FFF2-40B4-BE49-F238E27FC236}">
                <a16:creationId xmlns:a16="http://schemas.microsoft.com/office/drawing/2014/main" id="{4475A46B-CF48-49A7-A173-05AE13ECDAE1}"/>
              </a:ext>
            </a:extLst>
          </p:cNvPr>
          <p:cNvSpPr>
            <a:spLocks noChangeArrowheads="1"/>
          </p:cNvSpPr>
          <p:nvPr/>
        </p:nvSpPr>
        <p:spPr bwMode="gray">
          <a:xfrm>
            <a:off x="2278063" y="0"/>
            <a:ext cx="585787" cy="6350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Rectangle 22">
            <a:extLst>
              <a:ext uri="{FF2B5EF4-FFF2-40B4-BE49-F238E27FC236}">
                <a16:creationId xmlns:a16="http://schemas.microsoft.com/office/drawing/2014/main" id="{A050C4D6-4DCC-488D-9CE9-CAAA3A725039}"/>
              </a:ext>
            </a:extLst>
          </p:cNvPr>
          <p:cNvSpPr>
            <a:spLocks noChangeArrowheads="1"/>
          </p:cNvSpPr>
          <p:nvPr/>
        </p:nvSpPr>
        <p:spPr bwMode="gray">
          <a:xfrm>
            <a:off x="2281238" y="628650"/>
            <a:ext cx="585787" cy="6318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Rectangle 23">
            <a:extLst>
              <a:ext uri="{FF2B5EF4-FFF2-40B4-BE49-F238E27FC236}">
                <a16:creationId xmlns:a16="http://schemas.microsoft.com/office/drawing/2014/main" id="{5231997F-A011-49C6-B5B5-54F04067D1D4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41413" y="1262063"/>
            <a:ext cx="574675" cy="6254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6" name="Rectangle 24">
            <a:extLst>
              <a:ext uri="{FF2B5EF4-FFF2-40B4-BE49-F238E27FC236}">
                <a16:creationId xmlns:a16="http://schemas.microsoft.com/office/drawing/2014/main" id="{9A80489D-948B-434B-88A2-8006D4BD00C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16088" y="1263650"/>
            <a:ext cx="566737" cy="6223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7" name="Rectangle 25">
            <a:extLst>
              <a:ext uri="{FF2B5EF4-FFF2-40B4-BE49-F238E27FC236}">
                <a16:creationId xmlns:a16="http://schemas.microsoft.com/office/drawing/2014/main" id="{82AA038A-3649-45B4-BAE5-D3E0613AB178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3088" y="1885950"/>
            <a:ext cx="576262" cy="644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8" name="Rectangle 26">
            <a:extLst>
              <a:ext uri="{FF2B5EF4-FFF2-40B4-BE49-F238E27FC236}">
                <a16:creationId xmlns:a16="http://schemas.microsoft.com/office/drawing/2014/main" id="{C111F148-7693-4C66-BDC3-57C5B5D98FB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41413" y="1885950"/>
            <a:ext cx="576262" cy="6445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9" name="Rectangle 27">
            <a:extLst>
              <a:ext uri="{FF2B5EF4-FFF2-40B4-BE49-F238E27FC236}">
                <a16:creationId xmlns:a16="http://schemas.microsoft.com/office/drawing/2014/main" id="{F71BA097-026F-4139-A236-25B9468F1B8B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2528888"/>
            <a:ext cx="574675" cy="633412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66827E42-7A34-47CC-A5D8-6CEF07D65BF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gray">
          <a:xfrm>
            <a:off x="1752600" y="1800225"/>
            <a:ext cx="6629400" cy="1012825"/>
          </a:xfrm>
        </p:spPr>
        <p:txBody>
          <a:bodyPr/>
          <a:lstStyle>
            <a:lvl1pPr algn="ctr">
              <a:defRPr sz="3600" i="1">
                <a:latin typeface="Verdana" panose="020B0604030504040204" pitchFamily="34" charset="0"/>
              </a:defRPr>
            </a:lvl1pPr>
          </a:lstStyle>
          <a:p>
            <a:pPr lvl="0"/>
            <a:r>
              <a:rPr lang="ru-RU" altLang="en-US" noProof="0"/>
              <a:t>Образец заголовка</a:t>
            </a:r>
            <a:endParaRPr lang="en-US" altLang="en-US" noProof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93EEBF7-9F16-4C43-94E8-4B7F75EACC7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600200" y="3276600"/>
            <a:ext cx="6324600" cy="3810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en-US" noProof="0"/>
              <a:t>Образец подзаголовка</a:t>
            </a:r>
            <a:endParaRPr lang="en-US" altLang="en-US" noProof="0"/>
          </a:p>
        </p:txBody>
      </p:sp>
      <p:grpSp>
        <p:nvGrpSpPr>
          <p:cNvPr id="3088" name="Group 16">
            <a:extLst>
              <a:ext uri="{FF2B5EF4-FFF2-40B4-BE49-F238E27FC236}">
                <a16:creationId xmlns:a16="http://schemas.microsoft.com/office/drawing/2014/main" id="{279D8F43-29AB-4573-B3FC-DECFD12AD9D4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5410200"/>
            <a:ext cx="1295400" cy="695325"/>
            <a:chOff x="2680" y="3678"/>
            <a:chExt cx="680" cy="438"/>
          </a:xfrm>
        </p:grpSpPr>
        <p:sp>
          <p:nvSpPr>
            <p:cNvPr id="3086" name="Text Box 14">
              <a:extLst>
                <a:ext uri="{FF2B5EF4-FFF2-40B4-BE49-F238E27FC236}">
                  <a16:creationId xmlns:a16="http://schemas.microsoft.com/office/drawing/2014/main" id="{4B3D4E59-85F3-4D40-B810-053A742CDA76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2680" y="3789"/>
              <a:ext cx="6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en-US" sz="2800" b="1">
                  <a:solidFill>
                    <a:schemeClr val="tx2"/>
                  </a:solidFill>
                </a:rPr>
                <a:t>LOGO</a:t>
              </a:r>
            </a:p>
          </p:txBody>
        </p:sp>
        <p:sp>
          <p:nvSpPr>
            <p:cNvPr id="3087" name="AutoShape 15">
              <a:extLst>
                <a:ext uri="{FF2B5EF4-FFF2-40B4-BE49-F238E27FC236}">
                  <a16:creationId xmlns:a16="http://schemas.microsoft.com/office/drawing/2014/main" id="{AABA6585-E7ED-4475-9AA6-851F6DF899DE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DBA293-76B1-4FFC-ABBA-48C2158E5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D8342B5-AAF2-47FA-A769-C24AD287A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A809BC4-E919-4748-A70A-D4480646C9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D017476-CE6B-4EFC-977B-6F73F3045C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BEEF82-0B16-43FB-A711-75768C22EED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781366B8-A799-4388-A655-58AD27648CE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38466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484769B-43B5-4854-B650-29EBD4B258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6019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5D59D95-0170-428D-8169-1114A75E8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6019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7A07A42-3B08-4F4E-859A-21714D9757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8A7BE45-0F84-4A49-8D59-7A657AECE8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C12EAD-126A-4E85-A1C4-E223C7402E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8BBA4B0B-38C2-4B61-8291-13DCEDD9F25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251545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ABB73-E4AA-4E9F-AD1C-298258B5F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аблица 2">
            <a:extLst>
              <a:ext uri="{FF2B5EF4-FFF2-40B4-BE49-F238E27FC236}">
                <a16:creationId xmlns:a16="http://schemas.microsoft.com/office/drawing/2014/main" id="{0C5A40F9-A7C7-40BE-ACE7-FB978963EB1C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248275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B99CE1F-5EA3-45C8-A64E-8FDE120BD0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943600" y="653732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F429186-04DC-4A96-894D-A7993BE2FC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2971800" y="65373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CAA1FB54-AD22-4013-B40C-B91D0C59FBF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E18FFD1E-CA62-4426-86D3-65255C4AA7E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5943600" y="68263"/>
            <a:ext cx="2590800" cy="236537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69723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5854C8-E400-4AD2-B492-BB66D0040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6889BE-FB91-44C9-AE04-BE36F9523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AB23DCD-4978-42F5-B144-6FEB501C89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8C57165-1B3B-40EA-920A-76793E90D1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C095A3-1BB3-479D-8046-30DBBD7D54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E9F74689-7243-40F0-A3A2-1788AC34FAC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9751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0D080A-EE2E-4951-A04F-D84A6BDBD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AB5FA1-24B6-4F2F-863E-89C5314DF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44F976F-5123-4932-99A3-E569DDA877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59C2D0F-1307-40CB-BC1B-2C0AB362C8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5737F2-024B-48BA-A9B4-5EDFB986C84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BBCD0FDC-313D-4C2B-A164-5888D7519B4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416937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D3F56D-484C-4FE1-8AE2-B48AFA1D3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6BFBEA-785A-45B7-80DC-37684C883E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2482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11623CE-F914-4112-BD73-CA365B0A0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2482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58F52E-84F7-4DA7-9048-D863061A5A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7AC93D-81FD-4F22-8B6D-5932481A8D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D24F3B-C8DC-49F8-8D7F-51E3430923C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43D8203-C0C0-4194-9A12-B4789DD680B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89844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19EA76-403D-4555-85F2-8DDB047FB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F258D9-4205-494F-97A4-DB11788B4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F64128C-B537-40FE-A2A3-C6DCD9EAE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F3F1379-CA60-4853-9303-DD634B60D8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980B7A3-F3B6-489C-93D4-10A9B769A9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D7524DC7-7B50-46E3-AF6B-CCD1AC6C41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6FBCA19F-CA7B-4FC9-9758-460D580D80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A62874-6A77-4783-95E0-803ADC46E93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Дата 8">
            <a:extLst>
              <a:ext uri="{FF2B5EF4-FFF2-40B4-BE49-F238E27FC236}">
                <a16:creationId xmlns:a16="http://schemas.microsoft.com/office/drawing/2014/main" id="{C9D3BEE4-2694-41AF-9A00-3D01A7D86AB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9068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FCD661-9FED-4D02-A7B6-F380E3345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8BA3250-BD86-4824-897D-E55BD07BEE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B770E7-6BAF-4043-8526-3C6EAA5AF8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5FACCD-D206-44DA-A4EF-12DD94BED57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5B4DE8-C194-46B8-AE77-32F1CC2A6D6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28266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B0658CB1-BF78-4FDF-A90C-1634906AD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603EBA36-083F-4F24-80FA-EF1FB1DB58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A76BCE-BFF9-40C6-BEAF-E4496728B34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B005A5-277B-47ED-88E6-1FEA75422FB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70296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EDC7A7-C66F-40A2-A8BB-C0B8A3309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0D1E17-4F57-4FC6-98F9-C2B623EA1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5146367-020F-489B-B92D-1B1A91563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FDBD49-48E7-4967-AD83-AE0A5C19A1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0B53CA-9757-419E-BBE5-908000CA73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3DBF74-4EF9-4D0D-BA60-055E910607A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EBB36D7-7AFB-4421-8967-154DF73357C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07327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0D90F0-A2B5-4605-AD67-9D0B4E62D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54AFA20-8680-4DC8-A5AB-B832BC3AE2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157DF43-C1D7-472F-AB23-12BE76687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A747C4-3E11-41C6-B7DE-C1B9B6EB6C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7DE0AE-D0F2-4016-97F8-5C9FF9D4F3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EDCD33-66EC-4D6C-8211-2852BE1E1DF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EE0277D-05F0-47C9-BF84-E41312AEE31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67357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>
            <a:extLst>
              <a:ext uri="{FF2B5EF4-FFF2-40B4-BE49-F238E27FC236}">
                <a16:creationId xmlns:a16="http://schemas.microsoft.com/office/drawing/2014/main" id="{34BDA5B4-680A-4AF9-992F-16739F226185}"/>
              </a:ext>
            </a:extLst>
          </p:cNvPr>
          <p:cNvSpPr>
            <a:spLocks noChangeArrowheads="1"/>
          </p:cNvSpPr>
          <p:nvPr/>
        </p:nvSpPr>
        <p:spPr bwMode="gray">
          <a:xfrm>
            <a:off x="655638" y="360363"/>
            <a:ext cx="8497887" cy="719137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A5471FA-23FB-4C1D-A76C-15AAB726CB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2EB38F4-04C6-416C-9089-A649DB8CCE2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537325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BCC9B6B-2B0C-4D91-9914-EB19154441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1800" y="65373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DBFDF1-6A12-4784-A38E-B90F97CE4E6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399472A1-128B-418C-85A6-F7D3BAC172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white">
          <a:xfrm>
            <a:off x="1143000" y="457200"/>
            <a:ext cx="73914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  <a:endParaRPr lang="en-US" altLang="en-US"/>
          </a:p>
        </p:txBody>
      </p:sp>
      <p:sp>
        <p:nvSpPr>
          <p:cNvPr id="1048" name="Rectangle 24">
            <a:extLst>
              <a:ext uri="{FF2B5EF4-FFF2-40B4-BE49-F238E27FC236}">
                <a16:creationId xmlns:a16="http://schemas.microsoft.com/office/drawing/2014/main" id="{DAAFD6D8-D7C2-448E-9E07-195E35947923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719138"/>
            <a:ext cx="328613" cy="3619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9" name="Rectangle 25">
            <a:extLst>
              <a:ext uri="{FF2B5EF4-FFF2-40B4-BE49-F238E27FC236}">
                <a16:creationId xmlns:a16="http://schemas.microsoft.com/office/drawing/2014/main" id="{6766229E-940E-4217-A0FC-47C4D498EAB6}"/>
              </a:ext>
            </a:extLst>
          </p:cNvPr>
          <p:cNvSpPr>
            <a:spLocks noChangeArrowheads="1"/>
          </p:cNvSpPr>
          <p:nvPr/>
        </p:nvSpPr>
        <p:spPr bwMode="gray">
          <a:xfrm>
            <a:off x="328613" y="357188"/>
            <a:ext cx="328612" cy="3619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0" name="Rectangle 26">
            <a:extLst>
              <a:ext uri="{FF2B5EF4-FFF2-40B4-BE49-F238E27FC236}">
                <a16:creationId xmlns:a16="http://schemas.microsoft.com/office/drawing/2014/main" id="{D33A8E46-1D18-4018-A729-FD0569CFF6A7}"/>
              </a:ext>
            </a:extLst>
          </p:cNvPr>
          <p:cNvSpPr>
            <a:spLocks noChangeArrowheads="1"/>
          </p:cNvSpPr>
          <p:nvPr/>
        </p:nvSpPr>
        <p:spPr bwMode="gray">
          <a:xfrm>
            <a:off x="657225" y="0"/>
            <a:ext cx="328613" cy="3619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2" name="Rectangle 28">
            <a:extLst>
              <a:ext uri="{FF2B5EF4-FFF2-40B4-BE49-F238E27FC236}">
                <a16:creationId xmlns:a16="http://schemas.microsoft.com/office/drawing/2014/main" id="{129A9768-78CF-46AC-934B-A6DBB58F96C7}"/>
              </a:ext>
            </a:extLst>
          </p:cNvPr>
          <p:cNvSpPr>
            <a:spLocks noChangeArrowheads="1"/>
          </p:cNvSpPr>
          <p:nvPr/>
        </p:nvSpPr>
        <p:spPr bwMode="gray">
          <a:xfrm>
            <a:off x="657225" y="361950"/>
            <a:ext cx="328613" cy="3619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3" name="Rectangle 29">
            <a:extLst>
              <a:ext uri="{FF2B5EF4-FFF2-40B4-BE49-F238E27FC236}">
                <a16:creationId xmlns:a16="http://schemas.microsoft.com/office/drawing/2014/main" id="{C86386E1-22D2-46E8-9376-11B23390A9E6}"/>
              </a:ext>
            </a:extLst>
          </p:cNvPr>
          <p:cNvSpPr>
            <a:spLocks noChangeArrowheads="1"/>
          </p:cNvSpPr>
          <p:nvPr/>
        </p:nvSpPr>
        <p:spPr bwMode="gray">
          <a:xfrm>
            <a:off x="328613" y="719138"/>
            <a:ext cx="328612" cy="3619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" name="Rectangle 30">
            <a:extLst>
              <a:ext uri="{FF2B5EF4-FFF2-40B4-BE49-F238E27FC236}">
                <a16:creationId xmlns:a16="http://schemas.microsoft.com/office/drawing/2014/main" id="{6145CC6B-C7CA-4CFD-B6D1-9A75228CA4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943600" y="68263"/>
            <a:ext cx="2590800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</a:defRPr>
            </a:lvl1pPr>
          </a:lstStyle>
          <a:p>
            <a:r>
              <a:rPr lang="en-US" altLang="en-US"/>
              <a:t>www.themegallery.com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02F9CE3-FAB4-4F76-8977-469A65C210A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en-US" sz="2000" dirty="0"/>
              <a:t>Лекция 5.</a:t>
            </a:r>
            <a:r>
              <a:rPr lang="ru-RU" altLang="en-US" sz="2400" dirty="0"/>
              <a:t/>
            </a:r>
            <a:br>
              <a:rPr lang="ru-RU" altLang="en-US" sz="2400" dirty="0"/>
            </a:br>
            <a:r>
              <a:rPr lang="ru-RU" altLang="en-US" sz="2800" dirty="0"/>
              <a:t>Анализ программного кода</a:t>
            </a:r>
            <a:br>
              <a:rPr lang="ru-RU" altLang="en-US" sz="2800" dirty="0"/>
            </a:br>
            <a:r>
              <a:rPr lang="ru-RU" altLang="en-US" sz="2800" dirty="0"/>
              <a:t>и данных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000" dirty="0"/>
              <a:t>(</a:t>
            </a:r>
            <a:r>
              <a:rPr lang="ru-RU" altLang="en-US" sz="2000" dirty="0"/>
              <a:t>Часть 1. Защита от статического анализа)</a:t>
            </a:r>
            <a:endParaRPr lang="en-US" altLang="en-US" sz="2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6F58C10-B6C3-411C-93E8-9E6AF53F7E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Защита программ и данных</a:t>
            </a:r>
            <a:endParaRPr lang="en-US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D6C841-54D5-4887-B6DB-0CED7437E1F9}"/>
              </a:ext>
            </a:extLst>
          </p:cNvPr>
          <p:cNvSpPr/>
          <p:nvPr/>
        </p:nvSpPr>
        <p:spPr bwMode="auto">
          <a:xfrm>
            <a:off x="4161098" y="5301208"/>
            <a:ext cx="1202804" cy="91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40862" y="6215608"/>
            <a:ext cx="2600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i="1" dirty="0"/>
              <a:t>Константин Евгеньевич</a:t>
            </a:r>
          </a:p>
          <a:p>
            <a:pPr algn="r"/>
            <a:r>
              <a:rPr lang="ru-RU" sz="1600" i="1" dirty="0"/>
              <a:t>Израилов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Запутывание программы</a:t>
            </a:r>
            <a:r>
              <a:rPr lang="en-US" dirty="0"/>
              <a:t>:</a:t>
            </a:r>
            <a:r>
              <a:rPr lang="ru-RU" dirty="0"/>
              <a:t> Логики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AD4804-AD36-40E6-83B1-180DE9AB5CA7}"/>
              </a:ext>
            </a:extLst>
          </p:cNvPr>
          <p:cNvSpPr txBox="1"/>
          <p:nvPr/>
        </p:nvSpPr>
        <p:spPr>
          <a:xfrm>
            <a:off x="107504" y="1196752"/>
            <a:ext cx="8928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/>
              <a:t>1)  </a:t>
            </a:r>
            <a:r>
              <a:rPr lang="ru-RU" sz="1400" dirty="0"/>
              <a:t>Изменение структуры данные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ru-RU" sz="1400" dirty="0"/>
              <a:t>Модификация внутренней структуры данных с </a:t>
            </a:r>
            <a:r>
              <a:rPr lang="en-US" sz="1400" dirty="0"/>
              <a:t>“</a:t>
            </a:r>
            <a:r>
              <a:rPr lang="ru-RU" sz="1400" dirty="0"/>
              <a:t>нелогичными</a:t>
            </a:r>
            <a:r>
              <a:rPr lang="en-US" sz="1400" dirty="0"/>
              <a:t>”</a:t>
            </a:r>
            <a:r>
              <a:rPr lang="ru-RU" sz="1400" dirty="0"/>
              <a:t> способами доступа к ним</a:t>
            </a:r>
          </a:p>
          <a:p>
            <a:pPr marL="342900" indent="-342900" algn="l">
              <a:buFont typeface="+mj-lt"/>
              <a:buAutoNum type="arabicParenR"/>
            </a:pPr>
            <a:endParaRPr lang="en-US" sz="1400" dirty="0"/>
          </a:p>
          <a:p>
            <a:pPr marL="342900" indent="-342900" algn="l">
              <a:buFont typeface="+mj-lt"/>
              <a:buAutoNum type="arabicParenR"/>
            </a:pPr>
            <a:endParaRPr lang="en-US" sz="1400" dirty="0"/>
          </a:p>
          <a:p>
            <a:pPr marL="342900" indent="-342900" algn="l">
              <a:buFont typeface="+mj-lt"/>
              <a:buAutoNum type="arabicParenR"/>
            </a:pPr>
            <a:endParaRPr lang="ru-RU" sz="1400" dirty="0"/>
          </a:p>
          <a:p>
            <a:pPr marL="342900" indent="-342900" algn="l">
              <a:buFont typeface="+mj-lt"/>
              <a:buAutoNum type="arabicParenR"/>
            </a:pPr>
            <a:endParaRPr lang="ru-RU" sz="1400" dirty="0"/>
          </a:p>
          <a:p>
            <a:pPr marL="342900" indent="-342900" algn="l">
              <a:buFont typeface="+mj-lt"/>
              <a:buAutoNum type="arabicParenR"/>
            </a:pPr>
            <a:endParaRPr lang="ru-RU" sz="1400" dirty="0"/>
          </a:p>
          <a:p>
            <a:pPr algn="l"/>
            <a:r>
              <a:rPr lang="en-US" sz="1400" dirty="0"/>
              <a:t>2)  </a:t>
            </a:r>
            <a:r>
              <a:rPr lang="ru-RU" sz="1400" dirty="0"/>
              <a:t>Изменение потока управления</a:t>
            </a:r>
            <a:r>
              <a:rPr lang="en-US" sz="1400" dirty="0"/>
              <a:t>: if, switch, for, while/do</a:t>
            </a:r>
            <a:endParaRPr lang="ru-RU" sz="1400" dirty="0"/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ru-RU" sz="1400" dirty="0"/>
              <a:t>Замена стандартных алгоритмов на</a:t>
            </a:r>
            <a:r>
              <a:rPr lang="en-US" sz="1400" dirty="0"/>
              <a:t> </a:t>
            </a:r>
            <a:r>
              <a:rPr lang="ru-RU" sz="1400" dirty="0"/>
              <a:t>не типичные или излишне сложные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342900" indent="-342900" algn="l">
              <a:buFont typeface="+mj-lt"/>
              <a:buAutoNum type="arabicParenR"/>
            </a:pPr>
            <a:endParaRPr lang="en-US" sz="1400" dirty="0"/>
          </a:p>
          <a:p>
            <a:pPr marL="342900" indent="-342900" algn="l">
              <a:buFont typeface="+mj-lt"/>
              <a:buAutoNum type="arabicParenR"/>
            </a:pPr>
            <a:endParaRPr lang="en-US" sz="1400" dirty="0"/>
          </a:p>
          <a:p>
            <a:pPr marL="342900" indent="-342900" algn="l">
              <a:buFont typeface="+mj-lt"/>
              <a:buAutoNum type="arabicParenR"/>
            </a:pPr>
            <a:endParaRPr lang="en-US" sz="1400" dirty="0"/>
          </a:p>
          <a:p>
            <a:pPr marL="342900" indent="-342900" algn="l">
              <a:buFont typeface="+mj-lt"/>
              <a:buAutoNum type="arabicParenR"/>
            </a:pPr>
            <a:endParaRPr lang="en-US" sz="1400" dirty="0"/>
          </a:p>
          <a:p>
            <a:pPr marL="342900" indent="-342900" algn="l">
              <a:buFont typeface="+mj-lt"/>
              <a:buAutoNum type="arabicParenR"/>
            </a:pPr>
            <a:endParaRPr lang="en-US" sz="1400" dirty="0"/>
          </a:p>
          <a:p>
            <a:pPr algn="l"/>
            <a:endParaRPr lang="ru-RU" sz="1400" dirty="0"/>
          </a:p>
          <a:p>
            <a:pPr algn="l"/>
            <a:r>
              <a:rPr lang="en-US" sz="1400" dirty="0"/>
              <a:t>3)  </a:t>
            </a:r>
            <a:r>
              <a:rPr lang="ru-RU" sz="1400" dirty="0"/>
              <a:t>Добавление мусорных операций</a:t>
            </a:r>
            <a:endParaRPr lang="en-US" sz="1400" dirty="0"/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ru-RU" sz="1400" dirty="0"/>
              <a:t>Добавление операций или приемов, не используемых или бесполезных для логики программы</a:t>
            </a:r>
            <a:endParaRPr lang="en-US" sz="14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ru-RU" sz="14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en-US" sz="1400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AF1C6114-8313-4B86-958E-9F1D0AB74E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388054"/>
              </p:ext>
            </p:extLst>
          </p:nvPr>
        </p:nvGraphicFramePr>
        <p:xfrm>
          <a:off x="179511" y="1732711"/>
          <a:ext cx="8784976" cy="8229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821285314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10543858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Bool </a:t>
                      </a:r>
                      <a:r>
                        <a:rPr lang="en-US" sz="1200" dirty="0" err="1">
                          <a:latin typeface="Consolas" panose="020B0609020204030204" pitchFamily="49" charset="0"/>
                        </a:rPr>
                        <a:t>CheckPassword</a:t>
                      </a:r>
                      <a:r>
                        <a:rPr lang="en-US" sz="1200" dirty="0">
                          <a:latin typeface="Consolas" panose="020B0609020204030204" pitchFamily="49" charset="0"/>
                        </a:rPr>
                        <a:t> (String </a:t>
                      </a:r>
                      <a:r>
                        <a:rPr lang="en-US" sz="1200" dirty="0" err="1">
                          <a:latin typeface="Consolas" panose="020B0609020204030204" pitchFamily="49" charset="0"/>
                        </a:rPr>
                        <a:t>pwd</a:t>
                      </a:r>
                      <a:r>
                        <a:rPr lang="en-US" sz="1200" dirty="0">
                          <a:latin typeface="Consolas" panose="020B0609020204030204" pitchFamily="49" charset="0"/>
                        </a:rPr>
                        <a:t>) 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US" sz="1200" dirty="0">
                          <a:latin typeface="Consolas" panose="020B0609020204030204" pitchFamily="49" charset="0"/>
                        </a:rPr>
                        <a:t>String Password = “abc123”;</a:t>
                      </a:r>
                    </a:p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  return </a:t>
                      </a:r>
                      <a:r>
                        <a:rPr lang="en-US" sz="1200" dirty="0" err="1">
                          <a:latin typeface="Consolas" panose="020B0609020204030204" pitchFamily="49" charset="0"/>
                        </a:rPr>
                        <a:t>pwd</a:t>
                      </a:r>
                      <a:r>
                        <a:rPr lang="en-US" sz="1200" dirty="0">
                          <a:latin typeface="Consolas" panose="020B0609020204030204" pitchFamily="49" charset="0"/>
                        </a:rPr>
                        <a:t> == Password;</a:t>
                      </a:r>
                    </a:p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String Password = “___abc123###”;</a:t>
                      </a:r>
                    </a:p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Bool </a:t>
                      </a:r>
                      <a:r>
                        <a:rPr lang="en-US" sz="1200" dirty="0" err="1">
                          <a:latin typeface="Consolas" panose="020B0609020204030204" pitchFamily="49" charset="0"/>
                        </a:rPr>
                        <a:t>CheckPassword</a:t>
                      </a:r>
                      <a:r>
                        <a:rPr lang="en-US" sz="1200" dirty="0">
                          <a:latin typeface="Consolas" panose="020B0609020204030204" pitchFamily="49" charset="0"/>
                        </a:rPr>
                        <a:t> (String </a:t>
                      </a:r>
                      <a:r>
                        <a:rPr lang="en-US" sz="1200" dirty="0" err="1">
                          <a:latin typeface="Consolas" panose="020B0609020204030204" pitchFamily="49" charset="0"/>
                        </a:rPr>
                        <a:t>pwd</a:t>
                      </a:r>
                      <a:r>
                        <a:rPr lang="en-US" sz="1200" dirty="0">
                          <a:latin typeface="Consolas" panose="020B0609020204030204" pitchFamily="49" charset="0"/>
                        </a:rPr>
                        <a:t>) {</a:t>
                      </a:r>
                    </a:p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  return </a:t>
                      </a:r>
                      <a:r>
                        <a:rPr lang="en-US" sz="1200" dirty="0" err="1">
                          <a:latin typeface="Consolas" panose="020B0609020204030204" pitchFamily="49" charset="0"/>
                        </a:rPr>
                        <a:t>pwd</a:t>
                      </a:r>
                      <a:r>
                        <a:rPr lang="en-US" sz="1200" dirty="0">
                          <a:latin typeface="Consolas" panose="020B0609020204030204" pitchFamily="49" charset="0"/>
                        </a:rPr>
                        <a:t> == </a:t>
                      </a:r>
                      <a:r>
                        <a:rPr lang="en-US" sz="1200" dirty="0" err="1">
                          <a:latin typeface="Consolas" panose="020B0609020204030204" pitchFamily="49" charset="0"/>
                        </a:rPr>
                        <a:t>Password.Substring</a:t>
                      </a:r>
                      <a:r>
                        <a:rPr lang="en-US" sz="1200" dirty="0">
                          <a:latin typeface="Consolas" panose="020B0609020204030204" pitchFamily="49" charset="0"/>
                        </a:rPr>
                        <a:t>(3, 9);</a:t>
                      </a:r>
                    </a:p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3952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732EAB09-FDA1-4823-B3A4-38916F2DB5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642736"/>
              </p:ext>
            </p:extLst>
          </p:nvPr>
        </p:nvGraphicFramePr>
        <p:xfrm>
          <a:off x="179511" y="3207572"/>
          <a:ext cx="8784976" cy="12241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821285314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1054385879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Bool </a:t>
                      </a:r>
                      <a:r>
                        <a:rPr lang="en-US" sz="1200" dirty="0" err="1">
                          <a:latin typeface="Consolas" panose="020B0609020204030204" pitchFamily="49" charset="0"/>
                        </a:rPr>
                        <a:t>ComparePassword</a:t>
                      </a:r>
                      <a:r>
                        <a:rPr lang="en-US" sz="1200" dirty="0">
                          <a:latin typeface="Consolas" panose="020B0609020204030204" pitchFamily="49" charset="0"/>
                        </a:rPr>
                        <a:t> (String pwd1, String pwd2) {</a:t>
                      </a:r>
                    </a:p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  return pwd1 == pwd2;</a:t>
                      </a:r>
                    </a:p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}</a:t>
                      </a:r>
                    </a:p>
                    <a:p>
                      <a:endParaRPr lang="en-US" sz="12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Bool </a:t>
                      </a:r>
                      <a:r>
                        <a:rPr lang="en-US" sz="1200" dirty="0" err="1">
                          <a:latin typeface="Consolas" panose="020B0609020204030204" pitchFamily="49" charset="0"/>
                        </a:rPr>
                        <a:t>ComparePassword</a:t>
                      </a:r>
                      <a:r>
                        <a:rPr lang="en-US" sz="1200" dirty="0">
                          <a:latin typeface="Consolas" panose="020B0609020204030204" pitchFamily="49" charset="0"/>
                        </a:rPr>
                        <a:t> (String pwd1, String pwd2) {</a:t>
                      </a:r>
                    </a:p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  while (pwd1 == pwd2) {</a:t>
                      </a:r>
                    </a:p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    return true;</a:t>
                      </a:r>
                    </a:p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  }</a:t>
                      </a:r>
                    </a:p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  return false;</a:t>
                      </a:r>
                    </a:p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3952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E7DBBD69-520B-4E37-B1C7-3BBCB33E81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004348"/>
              </p:ext>
            </p:extLst>
          </p:nvPr>
        </p:nvGraphicFramePr>
        <p:xfrm>
          <a:off x="179511" y="5182126"/>
          <a:ext cx="8784976" cy="1371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821285314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1054385879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Bool </a:t>
                      </a:r>
                      <a:r>
                        <a:rPr lang="en-US" sz="1200" dirty="0" err="1">
                          <a:latin typeface="Consolas" panose="020B0609020204030204" pitchFamily="49" charset="0"/>
                        </a:rPr>
                        <a:t>ComparePassword</a:t>
                      </a:r>
                      <a:r>
                        <a:rPr lang="en-US" sz="1200" dirty="0">
                          <a:latin typeface="Consolas" panose="020B0609020204030204" pitchFamily="49" charset="0"/>
                        </a:rPr>
                        <a:t> (String pwd1, String pwd2) {</a:t>
                      </a:r>
                    </a:p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  return pwd1 == pwd2;</a:t>
                      </a:r>
                    </a:p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Bool </a:t>
                      </a:r>
                      <a:r>
                        <a:rPr lang="en-US" sz="1200" dirty="0" err="1">
                          <a:latin typeface="Consolas" panose="020B0609020204030204" pitchFamily="49" charset="0"/>
                        </a:rPr>
                        <a:t>ComparePassword</a:t>
                      </a:r>
                      <a:r>
                        <a:rPr lang="en-US" sz="1200" dirty="0">
                          <a:latin typeface="Consolas" panose="020B0609020204030204" pitchFamily="49" charset="0"/>
                        </a:rPr>
                        <a:t> (String pwd1, String pwd2) {</a:t>
                      </a:r>
                    </a:p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  Dummy_1(pwd1);</a:t>
                      </a:r>
                    </a:p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  Dummy_2(pwd2);</a:t>
                      </a:r>
                    </a:p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  String result = (pwd1 == pwd2);</a:t>
                      </a:r>
                    </a:p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  Dummy_3(result);</a:t>
                      </a:r>
                    </a:p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  return result;</a:t>
                      </a:r>
                    </a:p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3952"/>
                  </a:ext>
                </a:extLst>
              </a:tr>
            </a:tbl>
          </a:graphicData>
        </a:graphic>
      </p:graphicFrame>
      <p:sp>
        <p:nvSpPr>
          <p:cNvPr id="9" name="Пузырек для мыслей: облако 8">
            <a:extLst>
              <a:ext uri="{FF2B5EF4-FFF2-40B4-BE49-F238E27FC236}">
                <a16:creationId xmlns:a16="http://schemas.microsoft.com/office/drawing/2014/main" id="{3B17AFBA-542F-49D8-AA5B-B3B54A46A752}"/>
              </a:ext>
            </a:extLst>
          </p:cNvPr>
          <p:cNvSpPr/>
          <p:nvPr/>
        </p:nvSpPr>
        <p:spPr bwMode="auto">
          <a:xfrm>
            <a:off x="7002015" y="551406"/>
            <a:ext cx="2141985" cy="861774"/>
          </a:xfrm>
          <a:prstGeom prst="cloudCallout">
            <a:avLst>
              <a:gd name="adj1" fmla="val -57707"/>
              <a:gd name="adj2" fmla="val 5539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/>
              <a:t>Минутка смекалки</a:t>
            </a:r>
            <a:br>
              <a:rPr lang="ru-RU" sz="1400" dirty="0"/>
            </a:br>
            <a:r>
              <a:rPr lang="ru-RU" sz="1400" dirty="0"/>
              <a:t>№1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559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2AD4804-AD36-40E6-83B1-180DE9AB5CA7}"/>
              </a:ext>
            </a:extLst>
          </p:cNvPr>
          <p:cNvSpPr txBox="1"/>
          <p:nvPr/>
        </p:nvSpPr>
        <p:spPr>
          <a:xfrm>
            <a:off x="107504" y="1196752"/>
            <a:ext cx="89289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1400" dirty="0"/>
              <a:t>Pseudo </a:t>
            </a:r>
            <a:r>
              <a:rPr lang="ru-RU" sz="1400" dirty="0"/>
              <a:t>(исходный)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ru-RU" sz="14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ru-RU" sz="14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1400" dirty="0"/>
              <a:t>Java</a:t>
            </a:r>
            <a:r>
              <a:rPr lang="ru-RU" sz="1400" dirty="0"/>
              <a:t> (</a:t>
            </a:r>
            <a:r>
              <a:rPr lang="ru-RU" sz="1400" dirty="0" err="1"/>
              <a:t>обфусцированный</a:t>
            </a:r>
            <a:r>
              <a:rPr lang="ru-RU" sz="1400" dirty="0"/>
              <a:t>)</a:t>
            </a:r>
            <a:endParaRPr lang="en-US" sz="14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en-US" sz="1400" dirty="0"/>
          </a:p>
          <a:p>
            <a:pPr algn="l"/>
            <a:endParaRPr lang="en-US" sz="14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1400" dirty="0"/>
              <a:t>Python 2</a:t>
            </a:r>
            <a:r>
              <a:rPr lang="ru-RU" sz="1400" dirty="0"/>
              <a:t> (</a:t>
            </a:r>
            <a:r>
              <a:rPr lang="ru-RU" sz="1400" dirty="0" err="1"/>
              <a:t>обфусцированный</a:t>
            </a:r>
            <a:r>
              <a:rPr lang="ru-RU" sz="1400" dirty="0"/>
              <a:t>)</a:t>
            </a:r>
            <a:endParaRPr lang="en-US" sz="14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1400" dirty="0"/>
              <a:t>C</a:t>
            </a:r>
            <a:r>
              <a:rPr lang="ru-RU" sz="1400" dirty="0"/>
              <a:t> (</a:t>
            </a:r>
            <a:r>
              <a:rPr lang="ru-RU" sz="1400" dirty="0" err="1"/>
              <a:t>обфусцированный</a:t>
            </a:r>
            <a:r>
              <a:rPr lang="ru-RU" sz="1400" dirty="0"/>
              <a:t>)</a:t>
            </a:r>
            <a:endParaRPr lang="en-US" sz="14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en-US" sz="140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Запутывание программы</a:t>
            </a:r>
            <a:r>
              <a:rPr lang="en-US" dirty="0"/>
              <a:t>:</a:t>
            </a:r>
            <a:br>
              <a:rPr lang="en-US" dirty="0"/>
            </a:br>
            <a:r>
              <a:rPr lang="ru-RU" sz="2000" dirty="0"/>
              <a:t>Примеры комплексных </a:t>
            </a:r>
            <a:r>
              <a:rPr lang="ru-RU" sz="2000" dirty="0" err="1"/>
              <a:t>обфускаций</a:t>
            </a:r>
            <a:r>
              <a:rPr lang="en-US" sz="2000" dirty="0"/>
              <a:t> – “Hello world!”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76FCC4A-46C2-4F91-97B4-3320C164F24F}"/>
              </a:ext>
            </a:extLst>
          </p:cNvPr>
          <p:cNvSpPr/>
          <p:nvPr/>
        </p:nvSpPr>
        <p:spPr bwMode="auto">
          <a:xfrm>
            <a:off x="395535" y="2338831"/>
            <a:ext cx="8352928" cy="953125"/>
          </a:xfrm>
          <a:prstGeom prst="rect">
            <a:avLst/>
          </a:prstGeom>
          <a:solidFill>
            <a:srgbClr val="FFEFE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050" dirty="0">
                <a:latin typeface="Consolas" panose="020B0609020204030204" pitchFamily="49" charset="0"/>
              </a:rPr>
              <a:t>class Test{static char a=0,b=a++,e=a++,f=(char)(a/a);static char p(String s){return(char)</a:t>
            </a:r>
            <a:r>
              <a:rPr lang="en-US" sz="1050" dirty="0" err="1">
                <a:latin typeface="Consolas" panose="020B0609020204030204" pitchFamily="49" charset="0"/>
              </a:rPr>
              <a:t>Byte.parseByte</a:t>
            </a:r>
            <a:r>
              <a:rPr lang="en-US" sz="1050" dirty="0">
                <a:latin typeface="Consolas" panose="020B0609020204030204" pitchFamily="49" charset="0"/>
              </a:rPr>
              <a:t>(</a:t>
            </a:r>
            <a:r>
              <a:rPr lang="en-US" sz="1050" dirty="0" err="1">
                <a:latin typeface="Consolas" panose="020B0609020204030204" pitchFamily="49" charset="0"/>
              </a:rPr>
              <a:t>s,a</a:t>
            </a:r>
            <a:r>
              <a:rPr lang="en-US" sz="1050" dirty="0">
                <a:latin typeface="Consolas" panose="020B0609020204030204" pitchFamily="49" charset="0"/>
              </a:rPr>
              <a:t>);}public static void main(String[]z){long x=</a:t>
            </a:r>
            <a:r>
              <a:rPr lang="en-US" sz="1050" dirty="0" err="1">
                <a:latin typeface="Consolas" panose="020B0609020204030204" pitchFamily="49" charset="0"/>
              </a:rPr>
              <a:t>e,y</a:t>
            </a:r>
            <a:r>
              <a:rPr lang="en-US" sz="1050" dirty="0">
                <a:latin typeface="Consolas" panose="020B0609020204030204" pitchFamily="49" charset="0"/>
              </a:rPr>
              <a:t>=</a:t>
            </a:r>
            <a:r>
              <a:rPr lang="en-US" sz="1050" dirty="0" err="1">
                <a:latin typeface="Consolas" panose="020B0609020204030204" pitchFamily="49" charset="0"/>
              </a:rPr>
              <a:t>b;String</a:t>
            </a:r>
            <a:r>
              <a:rPr lang="en-US" sz="1050" dirty="0">
                <a:latin typeface="Consolas" panose="020B0609020204030204" pitchFamily="49" charset="0"/>
              </a:rPr>
              <a:t> c=((Long)x).</a:t>
            </a:r>
            <a:r>
              <a:rPr lang="en-US" sz="1050" dirty="0" err="1">
                <a:latin typeface="Consolas" panose="020B0609020204030204" pitchFamily="49" charset="0"/>
              </a:rPr>
              <a:t>toString</a:t>
            </a:r>
            <a:r>
              <a:rPr lang="en-US" sz="1050" dirty="0">
                <a:latin typeface="Consolas" panose="020B0609020204030204" pitchFamily="49" charset="0"/>
              </a:rPr>
              <a:t>(),d=((Long)y).</a:t>
            </a:r>
            <a:r>
              <a:rPr lang="en-US" sz="1050" dirty="0" err="1">
                <a:latin typeface="Consolas" panose="020B0609020204030204" pitchFamily="49" charset="0"/>
              </a:rPr>
              <a:t>toString</a:t>
            </a:r>
            <a:r>
              <a:rPr lang="en-US" sz="1050" dirty="0">
                <a:latin typeface="Consolas" panose="020B0609020204030204" pitchFamily="49" charset="0"/>
              </a:rPr>
              <a:t>();char l=p(</a:t>
            </a:r>
            <a:r>
              <a:rPr lang="en-US" sz="1050" dirty="0" err="1">
                <a:latin typeface="Consolas" panose="020B0609020204030204" pitchFamily="49" charset="0"/>
              </a:rPr>
              <a:t>c+c+d+c+c+d+d</a:t>
            </a:r>
            <a:r>
              <a:rPr lang="en-US" sz="1050" dirty="0">
                <a:latin typeface="Consolas" panose="020B0609020204030204" pitchFamily="49" charset="0"/>
              </a:rPr>
              <a:t>),m=p(</a:t>
            </a:r>
            <a:r>
              <a:rPr lang="en-US" sz="1050" dirty="0" err="1">
                <a:latin typeface="Consolas" panose="020B0609020204030204" pitchFamily="49" charset="0"/>
              </a:rPr>
              <a:t>c+c+d+d+c+d+c</a:t>
            </a:r>
            <a:r>
              <a:rPr lang="en-US" sz="1050" dirty="0">
                <a:latin typeface="Consolas" panose="020B0609020204030204" pitchFamily="49" charset="0"/>
              </a:rPr>
              <a:t>),o=(char)(</a:t>
            </a:r>
            <a:r>
              <a:rPr lang="en-US" sz="1050" dirty="0" err="1">
                <a:latin typeface="Consolas" panose="020B0609020204030204" pitchFamily="49" charset="0"/>
              </a:rPr>
              <a:t>l+a+f</a:t>
            </a:r>
            <a:r>
              <a:rPr lang="en-US" sz="1050" dirty="0">
                <a:latin typeface="Consolas" panose="020B0609020204030204" pitchFamily="49" charset="0"/>
              </a:rPr>
              <a:t>);b=p(</a:t>
            </a:r>
            <a:r>
              <a:rPr lang="en-US" sz="1050" dirty="0" err="1">
                <a:latin typeface="Consolas" panose="020B0609020204030204" pitchFamily="49" charset="0"/>
              </a:rPr>
              <a:t>c+d+d+d+d+d</a:t>
            </a:r>
            <a:r>
              <a:rPr lang="en-US" sz="1050" dirty="0">
                <a:latin typeface="Consolas" panose="020B0609020204030204" pitchFamily="49" charset="0"/>
              </a:rPr>
              <a:t>);e=b++;</a:t>
            </a:r>
            <a:r>
              <a:rPr lang="en-US" sz="1050" dirty="0" err="1">
                <a:latin typeface="Consolas" panose="020B0609020204030204" pitchFamily="49" charset="0"/>
              </a:rPr>
              <a:t>System.out.print</a:t>
            </a:r>
            <a:r>
              <a:rPr lang="en-US" sz="1050" dirty="0">
                <a:latin typeface="Consolas" panose="020B0609020204030204" pitchFamily="49" charset="0"/>
              </a:rPr>
              <a:t>(new char[]{p(</a:t>
            </a:r>
            <a:r>
              <a:rPr lang="en-US" sz="1050" dirty="0" err="1">
                <a:latin typeface="Consolas" panose="020B0609020204030204" pitchFamily="49" charset="0"/>
              </a:rPr>
              <a:t>c+d+d+c+d+d+d</a:t>
            </a:r>
            <a:r>
              <a:rPr lang="en-US" sz="1050" dirty="0">
                <a:latin typeface="Consolas" panose="020B0609020204030204" pitchFamily="49" charset="0"/>
              </a:rPr>
              <a:t>),</a:t>
            </a:r>
            <a:r>
              <a:rPr lang="en-US" sz="1050" dirty="0" err="1">
                <a:latin typeface="Consolas" panose="020B0609020204030204" pitchFamily="49" charset="0"/>
              </a:rPr>
              <a:t>m,l,l,o,e,p</a:t>
            </a:r>
            <a:r>
              <a:rPr lang="en-US" sz="1050" dirty="0">
                <a:latin typeface="Consolas" panose="020B0609020204030204" pitchFamily="49" charset="0"/>
              </a:rPr>
              <a:t>(</a:t>
            </a:r>
            <a:r>
              <a:rPr lang="en-US" sz="1050" dirty="0" err="1">
                <a:latin typeface="Consolas" panose="020B0609020204030204" pitchFamily="49" charset="0"/>
              </a:rPr>
              <a:t>c+d+c+d+c+c+c</a:t>
            </a:r>
            <a:r>
              <a:rPr lang="en-US" sz="1050" dirty="0">
                <a:latin typeface="Consolas" panose="020B0609020204030204" pitchFamily="49" charset="0"/>
              </a:rPr>
              <a:t>),o,(char)(</a:t>
            </a:r>
            <a:r>
              <a:rPr lang="en-US" sz="1050" dirty="0" err="1">
                <a:latin typeface="Consolas" panose="020B0609020204030204" pitchFamily="49" charset="0"/>
              </a:rPr>
              <a:t>o+a+f</a:t>
            </a:r>
            <a:r>
              <a:rPr lang="en-US" sz="1050" dirty="0">
                <a:latin typeface="Consolas" panose="020B0609020204030204" pitchFamily="49" charset="0"/>
              </a:rPr>
              <a:t>),l,(char)(m-f),b});}}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8FBE477-F4AE-4081-A7BA-55BB27EE71AF}"/>
              </a:ext>
            </a:extLst>
          </p:cNvPr>
          <p:cNvSpPr/>
          <p:nvPr/>
        </p:nvSpPr>
        <p:spPr bwMode="auto">
          <a:xfrm>
            <a:off x="397132" y="3619405"/>
            <a:ext cx="8352928" cy="504055"/>
          </a:xfrm>
          <a:prstGeom prst="rect">
            <a:avLst/>
          </a:prstGeom>
          <a:solidFill>
            <a:srgbClr val="FFEFE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050" dirty="0">
                <a:latin typeface="Consolas" panose="020B0609020204030204" pitchFamily="49" charset="0"/>
              </a:rPr>
              <a:t>print reduce(lambda _,__:_+</a:t>
            </a:r>
            <a:r>
              <a:rPr lang="en-US" sz="1050" dirty="0" err="1">
                <a:latin typeface="Consolas" panose="020B0609020204030204" pitchFamily="49" charset="0"/>
              </a:rPr>
              <a:t>chr</a:t>
            </a:r>
            <a:r>
              <a:rPr lang="en-US" sz="1050" dirty="0">
                <a:latin typeface="Consolas" panose="020B0609020204030204" pitchFamily="49" charset="0"/>
              </a:rPr>
              <a:t>(__+32+((__+30)&gt;&gt;5)*34),map(lambda _:0x24f8e8f7141b0/22**_%22,xrange(12)),str()).title()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DDE2651-2641-4874-8457-7B4976B063C5}"/>
              </a:ext>
            </a:extLst>
          </p:cNvPr>
          <p:cNvSpPr/>
          <p:nvPr/>
        </p:nvSpPr>
        <p:spPr bwMode="auto">
          <a:xfrm>
            <a:off x="398038" y="4498653"/>
            <a:ext cx="8352928" cy="1891680"/>
          </a:xfrm>
          <a:prstGeom prst="rect">
            <a:avLst/>
          </a:prstGeom>
          <a:solidFill>
            <a:srgbClr val="FFEFE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050" dirty="0">
                <a:latin typeface="Consolas" panose="020B0609020204030204" pitchFamily="49" charset="0"/>
              </a:rPr>
              <a:t>#include &lt;</a:t>
            </a:r>
            <a:r>
              <a:rPr lang="en-US" sz="1050" dirty="0" err="1">
                <a:latin typeface="Consolas" panose="020B0609020204030204" pitchFamily="49" charset="0"/>
              </a:rPr>
              <a:t>stdio.h</a:t>
            </a:r>
            <a:r>
              <a:rPr lang="en-US" sz="1050" dirty="0">
                <a:latin typeface="Consolas" panose="020B0609020204030204" pitchFamily="49" charset="0"/>
              </a:rPr>
              <a:t>&gt;</a:t>
            </a:r>
          </a:p>
          <a:p>
            <a:pPr algn="l"/>
            <a:r>
              <a:rPr lang="en-US" sz="1050" dirty="0">
                <a:latin typeface="Consolas" panose="020B0609020204030204" pitchFamily="49" charset="0"/>
              </a:rPr>
              <a:t>#include &lt;</a:t>
            </a:r>
            <a:r>
              <a:rPr lang="en-US" sz="1050" dirty="0" err="1">
                <a:latin typeface="Consolas" panose="020B0609020204030204" pitchFamily="49" charset="0"/>
              </a:rPr>
              <a:t>stdint.h</a:t>
            </a:r>
            <a:r>
              <a:rPr lang="en-US" sz="1050" dirty="0">
                <a:latin typeface="Consolas" panose="020B0609020204030204" pitchFamily="49" charset="0"/>
              </a:rPr>
              <a:t>&gt;</a:t>
            </a:r>
          </a:p>
          <a:p>
            <a:pPr algn="l"/>
            <a:r>
              <a:rPr lang="en-US" sz="1050" dirty="0">
                <a:latin typeface="Consolas" panose="020B0609020204030204" pitchFamily="49" charset="0"/>
              </a:rPr>
              <a:t>struct s { int64_t </a:t>
            </a:r>
            <a:r>
              <a:rPr lang="en-US" sz="1050" dirty="0" err="1">
                <a:latin typeface="Consolas" panose="020B0609020204030204" pitchFamily="49" charset="0"/>
              </a:rPr>
              <a:t>i</a:t>
            </a:r>
            <a:r>
              <a:rPr lang="en-US" sz="1050" dirty="0">
                <a:latin typeface="Consolas" panose="020B0609020204030204" pitchFamily="49" charset="0"/>
              </a:rPr>
              <a:t>[9]; }S;</a:t>
            </a:r>
          </a:p>
          <a:p>
            <a:pPr algn="l"/>
            <a:r>
              <a:rPr lang="en-US" sz="1050" dirty="0">
                <a:latin typeface="Consolas" panose="020B0609020204030204" pitchFamily="49" charset="0"/>
              </a:rPr>
              <a:t>#define N 11</a:t>
            </a:r>
          </a:p>
          <a:p>
            <a:pPr algn="l"/>
            <a:r>
              <a:rPr lang="en-US" sz="1050" dirty="0">
                <a:latin typeface="Consolas" panose="020B0609020204030204" pitchFamily="49" charset="0"/>
              </a:rPr>
              <a:t>int main() {</a:t>
            </a:r>
          </a:p>
          <a:p>
            <a:pPr algn="l"/>
            <a:r>
              <a:rPr lang="en-US" sz="1050" dirty="0">
                <a:latin typeface="Consolas" panose="020B0609020204030204" pitchFamily="49" charset="0"/>
              </a:rPr>
              <a:t>    int s=</a:t>
            </a:r>
            <a:r>
              <a:rPr lang="en-US" sz="1050" dirty="0" err="1">
                <a:latin typeface="Consolas" panose="020B0609020204030204" pitchFamily="49" charset="0"/>
              </a:rPr>
              <a:t>sizeof</a:t>
            </a:r>
            <a:r>
              <a:rPr lang="en-US" sz="1050" dirty="0">
                <a:latin typeface="Consolas" panose="020B0609020204030204" pitchFamily="49" charset="0"/>
              </a:rPr>
              <a:t>(S),</a:t>
            </a:r>
            <a:r>
              <a:rPr lang="en-US" sz="1050" dirty="0" err="1">
                <a:latin typeface="Consolas" panose="020B0609020204030204" pitchFamily="49" charset="0"/>
              </a:rPr>
              <a:t>i</a:t>
            </a:r>
            <a:r>
              <a:rPr lang="en-US" sz="1050" dirty="0">
                <a:latin typeface="Consolas" panose="020B0609020204030204" pitchFamily="49" charset="0"/>
              </a:rPr>
              <a:t>=</a:t>
            </a:r>
            <a:r>
              <a:rPr lang="en-US" sz="1050" dirty="0" err="1">
                <a:latin typeface="Consolas" panose="020B0609020204030204" pitchFamily="49" charset="0"/>
              </a:rPr>
              <a:t>s,j</a:t>
            </a:r>
            <a:r>
              <a:rPr lang="en-US" sz="1050" dirty="0">
                <a:latin typeface="Consolas" panose="020B0609020204030204" pitchFamily="49" charset="0"/>
              </a:rPr>
              <a:t>=N;</a:t>
            </a:r>
          </a:p>
          <a:p>
            <a:pPr algn="l"/>
            <a:r>
              <a:rPr lang="en-US" sz="1050" dirty="0">
                <a:latin typeface="Consolas" panose="020B0609020204030204" pitchFamily="49" charset="0"/>
              </a:rPr>
              <a:t>    int x[N]={</a:t>
            </a:r>
            <a:r>
              <a:rPr lang="en-US" sz="1050" dirty="0" err="1">
                <a:latin typeface="Consolas" panose="020B0609020204030204" pitchFamily="49" charset="0"/>
              </a:rPr>
              <a:t>i,i</a:t>
            </a:r>
            <a:r>
              <a:rPr lang="en-US" sz="1050" dirty="0">
                <a:latin typeface="Consolas" panose="020B0609020204030204" pitchFamily="49" charset="0"/>
              </a:rPr>
              <a:t>+=29,i+=7,i,i+=3,2*N+10,s+=15,i,i+=3,i-=6,i-=8};</a:t>
            </a:r>
          </a:p>
          <a:p>
            <a:pPr algn="l"/>
            <a:r>
              <a:rPr lang="en-US" sz="1050" dirty="0">
                <a:latin typeface="Consolas" panose="020B0609020204030204" pitchFamily="49" charset="0"/>
              </a:rPr>
              <a:t>    while(j--)</a:t>
            </a:r>
          </a:p>
          <a:p>
            <a:pPr algn="l"/>
            <a:r>
              <a:rPr lang="en-US" sz="1050" dirty="0">
                <a:latin typeface="Consolas" panose="020B0609020204030204" pitchFamily="49" charset="0"/>
              </a:rPr>
              <a:t>        </a:t>
            </a:r>
            <a:r>
              <a:rPr lang="en-US" sz="1050" dirty="0" err="1">
                <a:latin typeface="Consolas" panose="020B0609020204030204" pitchFamily="49" charset="0"/>
              </a:rPr>
              <a:t>putchar</a:t>
            </a:r>
            <a:r>
              <a:rPr lang="en-US" sz="1050" dirty="0">
                <a:latin typeface="Consolas" panose="020B0609020204030204" pitchFamily="49" charset="0"/>
              </a:rPr>
              <a:t>(x[N-1-j]);</a:t>
            </a:r>
          </a:p>
          <a:p>
            <a:pPr algn="l"/>
            <a:r>
              <a:rPr lang="en-US" sz="1050" dirty="0">
                <a:latin typeface="Consolas" panose="020B0609020204030204" pitchFamily="49" charset="0"/>
              </a:rPr>
              <a:t>    return 0;</a:t>
            </a:r>
          </a:p>
          <a:p>
            <a:pPr algn="l"/>
            <a:r>
              <a:rPr lang="en-US" sz="1050" dirty="0">
                <a:latin typeface="Consolas" panose="020B0609020204030204" pitchFamily="49" charset="0"/>
              </a:rPr>
              <a:t>}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3904801-A7EF-464D-AB38-66FED2C7152A}"/>
              </a:ext>
            </a:extLst>
          </p:cNvPr>
          <p:cNvSpPr/>
          <p:nvPr/>
        </p:nvSpPr>
        <p:spPr bwMode="auto">
          <a:xfrm>
            <a:off x="395535" y="1481527"/>
            <a:ext cx="8352928" cy="524757"/>
          </a:xfrm>
          <a:prstGeom prst="rect">
            <a:avLst/>
          </a:prstGeom>
          <a:solidFill>
            <a:srgbClr val="D1FFD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050" dirty="0">
                <a:latin typeface="Consolas" panose="020B0609020204030204" pitchFamily="49" charset="0"/>
              </a:rPr>
              <a:t>Begin</a:t>
            </a:r>
          </a:p>
          <a:p>
            <a:pPr algn="l"/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 PRINT “Hello World!”</a:t>
            </a:r>
          </a:p>
          <a:p>
            <a:pPr algn="l"/>
            <a:r>
              <a:rPr lang="en-US" sz="1050" dirty="0">
                <a:latin typeface="Consolas" panose="020B0609020204030204" pitchFamily="49" charset="0"/>
              </a:rPr>
              <a:t>End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221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Text Box 4">
            <a:extLst>
              <a:ext uri="{FF2B5EF4-FFF2-40B4-BE49-F238E27FC236}">
                <a16:creationId xmlns:a16="http://schemas.microsoft.com/office/drawing/2014/main" id="{F2BDAA81-8857-4F6C-BE9B-13055BBDE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3038" y="5927725"/>
            <a:ext cx="3001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chemeClr val="bg1"/>
                </a:solidFill>
              </a:rPr>
              <a:t>www.themegallery.com</a:t>
            </a:r>
          </a:p>
        </p:txBody>
      </p:sp>
      <p:sp>
        <p:nvSpPr>
          <p:cNvPr id="104453" name="WordArt 5">
            <a:extLst>
              <a:ext uri="{FF2B5EF4-FFF2-40B4-BE49-F238E27FC236}">
                <a16:creationId xmlns:a16="http://schemas.microsoft.com/office/drawing/2014/main" id="{25FB12F3-7DAB-4711-A5C3-4C2A4FC0048A}"/>
              </a:ext>
            </a:extLst>
          </p:cNvPr>
          <p:cNvSpPr>
            <a:spLocks noChangeArrowheads="1" noChangeShapeType="1" noTextEdit="1"/>
          </p:cNvSpPr>
          <p:nvPr/>
        </p:nvSpPr>
        <p:spPr bwMode="gray">
          <a:xfrm>
            <a:off x="1907704" y="4120414"/>
            <a:ext cx="5841937" cy="2160240"/>
          </a:xfrm>
          <a:prstGeom prst="rect">
            <a:avLst/>
          </a:prstGeom>
          <a:solidFill>
            <a:schemeClr val="bg1"/>
          </a:solidFill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Перерыв</a:t>
            </a:r>
          </a:p>
          <a:p>
            <a: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5 минут</a:t>
            </a:r>
            <a:endParaRPr lang="en-US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chemeClr val="tx2">
                    <a:alpha val="5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EED396FE-FC16-4CDE-A64A-DB4E65DE5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3276600"/>
            <a:ext cx="6324600" cy="381000"/>
          </a:xfrm>
        </p:spPr>
        <p:txBody>
          <a:bodyPr/>
          <a:lstStyle/>
          <a:p>
            <a:r>
              <a:rPr lang="ru-RU" dirty="0"/>
              <a:t>Защита программ и данных</a:t>
            </a:r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CDF22FE-54B1-4D68-AEE4-07BB20E9A38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2600" y="1800225"/>
            <a:ext cx="6629400" cy="1012825"/>
          </a:xfrm>
        </p:spPr>
        <p:txBody>
          <a:bodyPr/>
          <a:lstStyle/>
          <a:p>
            <a:r>
              <a:rPr lang="ru-RU" altLang="en-US" sz="2000" dirty="0"/>
              <a:t>Лекция 5.</a:t>
            </a:r>
            <a:r>
              <a:rPr lang="ru-RU" altLang="en-US" sz="2400" dirty="0"/>
              <a:t/>
            </a:r>
            <a:br>
              <a:rPr lang="ru-RU" altLang="en-US" sz="2400" dirty="0"/>
            </a:br>
            <a:r>
              <a:rPr lang="ru-RU" altLang="en-US" sz="2800" dirty="0"/>
              <a:t>Анализ программного кода</a:t>
            </a:r>
            <a:br>
              <a:rPr lang="ru-RU" altLang="en-US" sz="2800" dirty="0"/>
            </a:br>
            <a:r>
              <a:rPr lang="ru-RU" altLang="en-US" sz="2800" dirty="0"/>
              <a:t>и данных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000" dirty="0"/>
              <a:t>(</a:t>
            </a:r>
            <a:r>
              <a:rPr lang="ru-RU" altLang="en-US" sz="2000" dirty="0"/>
              <a:t>Часть 1. Защита от статического анализа)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4353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Контейнеризация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8CEE3B-856E-4F10-ADEE-96D67CD77878}"/>
              </a:ext>
            </a:extLst>
          </p:cNvPr>
          <p:cNvSpPr txBox="1"/>
          <p:nvPr/>
        </p:nvSpPr>
        <p:spPr>
          <a:xfrm>
            <a:off x="107504" y="1196752"/>
            <a:ext cx="8928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400" dirty="0"/>
              <a:t>Контейнеризация – изолированное размещение одной программы в другой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400" dirty="0"/>
              <a:t>Упаковка – запаковка программы с прикреплением кода для распаковки и запуска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Уменьшает размер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Кодирует</a:t>
            </a:r>
            <a:r>
              <a:rPr lang="en-US" sz="1400" dirty="0"/>
              <a:t>/</a:t>
            </a:r>
            <a:r>
              <a:rPr lang="ru-RU" sz="1400" dirty="0"/>
              <a:t>шифрует программу и данные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Скрывает вирусы</a:t>
            </a:r>
          </a:p>
          <a:p>
            <a:pPr marL="1200150" lvl="2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Пример</a:t>
            </a:r>
            <a:r>
              <a:rPr lang="en-US" sz="1400" dirty="0"/>
              <a:t>: SFX</a:t>
            </a:r>
            <a:r>
              <a:rPr lang="ru-RU" sz="1400" dirty="0"/>
              <a:t> (самораспаковывающийся архив - </a:t>
            </a:r>
            <a:r>
              <a:rPr lang="en-US" sz="1400" dirty="0" err="1"/>
              <a:t>WinRar</a:t>
            </a:r>
            <a:r>
              <a:rPr lang="ru-RU" sz="1400" dirty="0"/>
              <a:t>)</a:t>
            </a:r>
          </a:p>
          <a:p>
            <a:pPr marL="1200150" lvl="2" indent="-285750" algn="l">
              <a:buFont typeface="Wingdings" panose="05000000000000000000" pitchFamily="2" charset="2"/>
              <a:buChar char="Ø"/>
            </a:pPr>
            <a:endParaRPr lang="ru-RU" sz="1400" dirty="0"/>
          </a:p>
          <a:p>
            <a:pPr marL="1200150" lvl="2" indent="-285750" algn="l">
              <a:buFont typeface="Wingdings" panose="05000000000000000000" pitchFamily="2" charset="2"/>
              <a:buChar char="Ø"/>
            </a:pPr>
            <a:endParaRPr lang="ru-RU" sz="1400" dirty="0"/>
          </a:p>
          <a:p>
            <a:pPr marL="1200150" lvl="2" indent="-285750" algn="l">
              <a:buFont typeface="Wingdings" panose="05000000000000000000" pitchFamily="2" charset="2"/>
              <a:buChar char="Ø"/>
            </a:pPr>
            <a:endParaRPr lang="ru-RU" sz="1400" dirty="0"/>
          </a:p>
          <a:p>
            <a:pPr marL="1200150" lvl="2" indent="-285750" algn="l">
              <a:buFont typeface="Wingdings" panose="05000000000000000000" pitchFamily="2" charset="2"/>
              <a:buChar char="Ø"/>
            </a:pPr>
            <a:endParaRPr lang="ru-RU" sz="1400" dirty="0"/>
          </a:p>
          <a:p>
            <a:pPr marL="1200150" lvl="2" indent="-285750" algn="l">
              <a:buFont typeface="Wingdings" panose="05000000000000000000" pitchFamily="2" charset="2"/>
              <a:buChar char="Ø"/>
            </a:pPr>
            <a:endParaRPr lang="en-US" sz="14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400" dirty="0"/>
              <a:t>Виртуализация – замена кода программы на уникальный псевдо код </a:t>
            </a:r>
            <a:br>
              <a:rPr lang="ru-RU" sz="1400" dirty="0"/>
            </a:br>
            <a:r>
              <a:rPr lang="ru-RU" sz="1400" dirty="0"/>
              <a:t>с прикреплением виртуальной машины для его выполнения и запуска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Кодирует программу и данные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Скрывает вирусы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endParaRPr lang="ru-RU" sz="1400" dirty="0"/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endParaRPr lang="ru-RU" sz="1400" dirty="0"/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endParaRPr lang="ru-RU" sz="14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400" dirty="0"/>
              <a:t>Виртуализация (классическая) – преобразование программы в контейнер, </a:t>
            </a:r>
            <a:br>
              <a:rPr lang="ru-RU" sz="1400" dirty="0"/>
            </a:br>
            <a:r>
              <a:rPr lang="ru-RU" sz="1400" dirty="0"/>
              <a:t>позволяющий ей работать в собственной автономной виртуальной среде (общаясь с ОС)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Нейтрализация конфликтов между приложениями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Запуск программ одной ОС в другой ОС (</a:t>
            </a:r>
            <a:r>
              <a:rPr lang="en-US" sz="1400" dirty="0"/>
              <a:t>Wine)</a:t>
            </a:r>
            <a:endParaRPr lang="ru-RU" sz="1400" dirty="0"/>
          </a:p>
          <a:p>
            <a:pPr marL="1200150" lvl="2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Пример</a:t>
            </a:r>
            <a:r>
              <a:rPr lang="en-US" sz="1400" dirty="0"/>
              <a:t>: VMWare</a:t>
            </a:r>
            <a:r>
              <a:rPr lang="ru-RU" sz="1400" dirty="0"/>
              <a:t>, </a:t>
            </a:r>
            <a:r>
              <a:rPr lang="en-US" sz="1400" dirty="0"/>
              <a:t>Citrix XenApp</a:t>
            </a:r>
            <a:r>
              <a:rPr lang="ru-RU" sz="1400" dirty="0"/>
              <a:t> и др.</a:t>
            </a:r>
            <a:endParaRPr lang="en-US" sz="1400" dirty="0"/>
          </a:p>
        </p:txBody>
      </p:sp>
      <p:pic>
        <p:nvPicPr>
          <p:cNvPr id="2050" name="Picture 2" descr="ÐÐ°ÑÑÐ¸Ð½ÐºÐ¸ Ð¿Ð¾ Ð·Ð°Ð¿ÑÐ¾ÑÑ sfx winrar">
            <a:extLst>
              <a:ext uri="{FF2B5EF4-FFF2-40B4-BE49-F238E27FC236}">
                <a16:creationId xmlns:a16="http://schemas.microsoft.com/office/drawing/2014/main" id="{CA9F2DAE-D8B4-4640-9C42-81CC1ED8F1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664477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6B0240-AA0F-424A-ACFA-A2FA9113A9AE}"/>
              </a:ext>
            </a:extLst>
          </p:cNvPr>
          <p:cNvSpPr txBox="1"/>
          <p:nvPr/>
        </p:nvSpPr>
        <p:spPr>
          <a:xfrm rot="20505357">
            <a:off x="6436650" y="5764333"/>
            <a:ext cx="2607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Не рассматривается!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8BF2FC1-67EF-459E-9D97-D49D75BF94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3359473"/>
            <a:ext cx="1519171" cy="230177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ACBF1A0-2C3C-468E-BD0E-CD43A02150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832" y="2515517"/>
            <a:ext cx="3107661" cy="1065697"/>
          </a:xfrm>
          <a:prstGeom prst="rect">
            <a:avLst/>
          </a:prstGeom>
        </p:spPr>
      </p:pic>
      <p:sp>
        <p:nvSpPr>
          <p:cNvPr id="9" name="Стрелка: изогнутая влево 8">
            <a:extLst>
              <a:ext uri="{FF2B5EF4-FFF2-40B4-BE49-F238E27FC236}">
                <a16:creationId xmlns:a16="http://schemas.microsoft.com/office/drawing/2014/main" id="{4016AF08-C134-4A6E-9D95-AAF4AB1038AA}"/>
              </a:ext>
            </a:extLst>
          </p:cNvPr>
          <p:cNvSpPr/>
          <p:nvPr/>
        </p:nvSpPr>
        <p:spPr bwMode="auto">
          <a:xfrm>
            <a:off x="6145099" y="2373597"/>
            <a:ext cx="371117" cy="733687"/>
          </a:xfrm>
          <a:prstGeom prst="curvedLef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647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уб 12">
            <a:extLst>
              <a:ext uri="{FF2B5EF4-FFF2-40B4-BE49-F238E27FC236}">
                <a16:creationId xmlns:a16="http://schemas.microsoft.com/office/drawing/2014/main" id="{1E4CA90D-2DB3-4E7B-9084-AFEF3A1739F7}"/>
              </a:ext>
            </a:extLst>
          </p:cNvPr>
          <p:cNvSpPr/>
          <p:nvPr/>
        </p:nvSpPr>
        <p:spPr bwMode="auto">
          <a:xfrm>
            <a:off x="2910228" y="4509120"/>
            <a:ext cx="5982252" cy="1891679"/>
          </a:xfrm>
          <a:prstGeom prst="cube">
            <a:avLst>
              <a:gd name="adj" fmla="val 17656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Контейнеризация</a:t>
            </a:r>
            <a:r>
              <a:rPr lang="en-US" dirty="0"/>
              <a:t>:</a:t>
            </a:r>
            <a:r>
              <a:rPr lang="ru-RU" dirty="0"/>
              <a:t> Упаковкой</a:t>
            </a:r>
            <a:br>
              <a:rPr lang="ru-RU" dirty="0"/>
            </a:br>
            <a:r>
              <a:rPr lang="ru-RU" sz="2400" dirty="0"/>
              <a:t>(сжатие)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F54576E-9817-4B55-8C40-A25E848CB7E9}"/>
              </a:ext>
            </a:extLst>
          </p:cNvPr>
          <p:cNvSpPr/>
          <p:nvPr/>
        </p:nvSpPr>
        <p:spPr bwMode="auto">
          <a:xfrm>
            <a:off x="395536" y="5049180"/>
            <a:ext cx="1444732" cy="1224136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Равнобедренный треугольник 6">
            <a:extLst>
              <a:ext uri="{FF2B5EF4-FFF2-40B4-BE49-F238E27FC236}">
                <a16:creationId xmlns:a16="http://schemas.microsoft.com/office/drawing/2014/main" id="{EB21D854-FE35-40F3-A2D3-E8E09962040E}"/>
              </a:ext>
            </a:extLst>
          </p:cNvPr>
          <p:cNvSpPr/>
          <p:nvPr/>
        </p:nvSpPr>
        <p:spPr bwMode="auto">
          <a:xfrm>
            <a:off x="587550" y="5204048"/>
            <a:ext cx="1060704" cy="914400"/>
          </a:xfrm>
          <a:prstGeom prst="triangle">
            <a:avLst/>
          </a:prstGeom>
          <a:solidFill>
            <a:srgbClr val="00FE7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9E9DEAC4-63EE-4D52-A49B-A8C6C90D91D7}"/>
              </a:ext>
            </a:extLst>
          </p:cNvPr>
          <p:cNvSpPr/>
          <p:nvPr/>
        </p:nvSpPr>
        <p:spPr bwMode="auto">
          <a:xfrm>
            <a:off x="1886044" y="5418932"/>
            <a:ext cx="978408" cy="484632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3F91885-30E3-4A32-9857-9B2222919360}"/>
              </a:ext>
            </a:extLst>
          </p:cNvPr>
          <p:cNvSpPr/>
          <p:nvPr/>
        </p:nvSpPr>
        <p:spPr bwMode="auto">
          <a:xfrm>
            <a:off x="3275856" y="5661248"/>
            <a:ext cx="988690" cy="575634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Равнобедренный треугольник 9">
            <a:extLst>
              <a:ext uri="{FF2B5EF4-FFF2-40B4-BE49-F238E27FC236}">
                <a16:creationId xmlns:a16="http://schemas.microsoft.com/office/drawing/2014/main" id="{C5EAB137-5C31-49B4-8CDF-AF305A709426}"/>
              </a:ext>
            </a:extLst>
          </p:cNvPr>
          <p:cNvSpPr/>
          <p:nvPr/>
        </p:nvSpPr>
        <p:spPr bwMode="auto">
          <a:xfrm>
            <a:off x="3390848" y="5805263"/>
            <a:ext cx="749103" cy="276751"/>
          </a:xfrm>
          <a:prstGeom prst="triangle">
            <a:avLst/>
          </a:prstGeom>
          <a:solidFill>
            <a:srgbClr val="00FE7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DCA13A-CDA8-4424-A4F5-6F41D27F7B1B}"/>
              </a:ext>
            </a:extLst>
          </p:cNvPr>
          <p:cNvSpPr txBox="1"/>
          <p:nvPr/>
        </p:nvSpPr>
        <p:spPr>
          <a:xfrm>
            <a:off x="107504" y="1196752"/>
            <a:ext cx="89289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400" dirty="0"/>
              <a:t>Механизм работы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400" dirty="0"/>
              <a:t>Преобразуем программу в массив байт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400" dirty="0"/>
              <a:t>Сжимаем массив байт архиватором по алгоритму </a:t>
            </a:r>
            <a:r>
              <a:rPr lang="en-US" sz="1400" dirty="0"/>
              <a:t>P()</a:t>
            </a:r>
            <a:endParaRPr lang="ru-RU" sz="14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400" dirty="0"/>
              <a:t>Создаем запускаемый контейнер из компонент</a:t>
            </a:r>
            <a:r>
              <a:rPr lang="en-US" sz="1400" dirty="0"/>
              <a:t>: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Сжатый массив байт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Распаковщик массива байт по алгоритму !</a:t>
            </a:r>
            <a:r>
              <a:rPr lang="en-US" sz="1400" dirty="0"/>
              <a:t>P()</a:t>
            </a:r>
            <a:endParaRPr lang="ru-RU" sz="14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Загрузчик (инициализация, запуск)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Пример</a:t>
            </a:r>
            <a:r>
              <a:rPr lang="en-US" sz="1400" dirty="0"/>
              <a:t>: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sz="1400" dirty="0">
                <a:latin typeface="Consolas" panose="020B0609020204030204" pitchFamily="49" charset="0"/>
              </a:rPr>
              <a:t>00000000111111112222222233333333 -&gt; 0x8|1x8|2x8|3x8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332E3D-83A5-4A46-A636-3674192B0074}"/>
              </a:ext>
            </a:extLst>
          </p:cNvPr>
          <p:cNvSpPr txBox="1"/>
          <p:nvPr/>
        </p:nvSpPr>
        <p:spPr>
          <a:xfrm>
            <a:off x="4499992" y="4469050"/>
            <a:ext cx="12971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Container</a:t>
            </a:r>
          </a:p>
        </p:txBody>
      </p:sp>
      <p:sp>
        <p:nvSpPr>
          <p:cNvPr id="15" name="Куб 14">
            <a:extLst>
              <a:ext uri="{FF2B5EF4-FFF2-40B4-BE49-F238E27FC236}">
                <a16:creationId xmlns:a16="http://schemas.microsoft.com/office/drawing/2014/main" id="{C6672697-0BA0-465E-8A82-4CB60204124F}"/>
              </a:ext>
            </a:extLst>
          </p:cNvPr>
          <p:cNvSpPr/>
          <p:nvPr/>
        </p:nvSpPr>
        <p:spPr bwMode="auto">
          <a:xfrm>
            <a:off x="3347864" y="4193519"/>
            <a:ext cx="1110484" cy="459617"/>
          </a:xfrm>
          <a:prstGeom prst="cube">
            <a:avLst>
              <a:gd name="adj" fmla="val 11809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Loader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633CBB-3FE9-404C-857C-2CE18F5C0064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F674ACE-7336-419A-A4A1-133CB3B2045C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6BF704A-8B2A-43C7-8072-92AB35BF3023}"/>
              </a:ext>
            </a:extLst>
          </p:cNvPr>
          <p:cNvSpPr/>
          <p:nvPr/>
        </p:nvSpPr>
        <p:spPr bwMode="auto">
          <a:xfrm>
            <a:off x="323528" y="6605373"/>
            <a:ext cx="1512168" cy="252627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Вид кода (Форма)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8FDF35A0-AF7B-4910-9C3E-E99376B43E08}"/>
              </a:ext>
            </a:extLst>
          </p:cNvPr>
          <p:cNvSpPr/>
          <p:nvPr/>
        </p:nvSpPr>
        <p:spPr bwMode="auto">
          <a:xfrm>
            <a:off x="2159224" y="6605373"/>
            <a:ext cx="2484784" cy="252627"/>
          </a:xfrm>
          <a:prstGeom prst="rect">
            <a:avLst/>
          </a:prstGeom>
          <a:solidFill>
            <a:srgbClr val="00FE7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Логика кода (Содержание)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Блок-схема: внутренняя память 19">
            <a:extLst>
              <a:ext uri="{FF2B5EF4-FFF2-40B4-BE49-F238E27FC236}">
                <a16:creationId xmlns:a16="http://schemas.microsoft.com/office/drawing/2014/main" id="{B1D24D12-9D9F-413A-8989-43C1EFA0AA4F}"/>
              </a:ext>
            </a:extLst>
          </p:cNvPr>
          <p:cNvSpPr/>
          <p:nvPr/>
        </p:nvSpPr>
        <p:spPr bwMode="auto">
          <a:xfrm>
            <a:off x="4912616" y="5030332"/>
            <a:ext cx="1462388" cy="1224136"/>
          </a:xfrm>
          <a:prstGeom prst="flowChartInternalStorag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u="sng" dirty="0"/>
              <a:t>Unpacker</a:t>
            </a:r>
          </a:p>
          <a:p>
            <a:r>
              <a:rPr lang="en-US" u="sng" dirty="0"/>
              <a:t>by !P()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Стрелка: вправо 20">
            <a:extLst>
              <a:ext uri="{FF2B5EF4-FFF2-40B4-BE49-F238E27FC236}">
                <a16:creationId xmlns:a16="http://schemas.microsoft.com/office/drawing/2014/main" id="{05722C30-FC16-4F59-899A-A4ACA2E60640}"/>
              </a:ext>
            </a:extLst>
          </p:cNvPr>
          <p:cNvSpPr/>
          <p:nvPr/>
        </p:nvSpPr>
        <p:spPr bwMode="auto">
          <a:xfrm>
            <a:off x="4271309" y="5598464"/>
            <a:ext cx="641307" cy="457469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5C637B6A-727C-4BAC-A924-4F7D3895CE85}"/>
              </a:ext>
            </a:extLst>
          </p:cNvPr>
          <p:cNvSpPr/>
          <p:nvPr/>
        </p:nvSpPr>
        <p:spPr bwMode="auto">
          <a:xfrm>
            <a:off x="6871684" y="5030333"/>
            <a:ext cx="1444732" cy="1224136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Равнобедренный треугольник 22">
            <a:extLst>
              <a:ext uri="{FF2B5EF4-FFF2-40B4-BE49-F238E27FC236}">
                <a16:creationId xmlns:a16="http://schemas.microsoft.com/office/drawing/2014/main" id="{E1D98CDC-4CD5-4845-BF08-B9FEE955ECCE}"/>
              </a:ext>
            </a:extLst>
          </p:cNvPr>
          <p:cNvSpPr/>
          <p:nvPr/>
        </p:nvSpPr>
        <p:spPr bwMode="auto">
          <a:xfrm>
            <a:off x="7063698" y="5185201"/>
            <a:ext cx="1060704" cy="914400"/>
          </a:xfrm>
          <a:prstGeom prst="triangle">
            <a:avLst/>
          </a:prstGeom>
          <a:solidFill>
            <a:srgbClr val="00FE7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Стрелка: вправо 23">
            <a:extLst>
              <a:ext uri="{FF2B5EF4-FFF2-40B4-BE49-F238E27FC236}">
                <a16:creationId xmlns:a16="http://schemas.microsoft.com/office/drawing/2014/main" id="{9416C2BD-87AA-4F32-9F45-CD9321625124}"/>
              </a:ext>
            </a:extLst>
          </p:cNvPr>
          <p:cNvSpPr/>
          <p:nvPr/>
        </p:nvSpPr>
        <p:spPr bwMode="auto">
          <a:xfrm>
            <a:off x="6380289" y="5593374"/>
            <a:ext cx="484632" cy="457469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6" name="Рисунок 25" descr="Пользователь">
            <a:extLst>
              <a:ext uri="{FF2B5EF4-FFF2-40B4-BE49-F238E27FC236}">
                <a16:creationId xmlns:a16="http://schemas.microsoft.com/office/drawing/2014/main" id="{09CBA942-8350-40A8-BF03-66459F9E998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05610" y="3737445"/>
            <a:ext cx="744412" cy="744412"/>
          </a:xfrm>
          <a:prstGeom prst="rect">
            <a:avLst/>
          </a:prstGeom>
        </p:spPr>
      </p:pic>
      <p:sp>
        <p:nvSpPr>
          <p:cNvPr id="28" name="Стрелка: вправо 27">
            <a:extLst>
              <a:ext uri="{FF2B5EF4-FFF2-40B4-BE49-F238E27FC236}">
                <a16:creationId xmlns:a16="http://schemas.microsoft.com/office/drawing/2014/main" id="{52B6E269-55C9-4E2C-B4F2-3E5244DD421D}"/>
              </a:ext>
            </a:extLst>
          </p:cNvPr>
          <p:cNvSpPr/>
          <p:nvPr/>
        </p:nvSpPr>
        <p:spPr bwMode="auto">
          <a:xfrm rot="8435666">
            <a:off x="6191290" y="4312717"/>
            <a:ext cx="1603082" cy="484632"/>
          </a:xfrm>
          <a:prstGeom prst="rightArrow">
            <a:avLst/>
          </a:prstGeom>
          <a:solidFill>
            <a:srgbClr val="FF9F9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Стрелка: вправо 24">
            <a:extLst>
              <a:ext uri="{FF2B5EF4-FFF2-40B4-BE49-F238E27FC236}">
                <a16:creationId xmlns:a16="http://schemas.microsoft.com/office/drawing/2014/main" id="{F3BACCEC-A30B-4492-B238-D5F909B5BFC5}"/>
              </a:ext>
            </a:extLst>
          </p:cNvPr>
          <p:cNvSpPr/>
          <p:nvPr/>
        </p:nvSpPr>
        <p:spPr bwMode="auto">
          <a:xfrm rot="5400000">
            <a:off x="6519062" y="4699469"/>
            <a:ext cx="2159006" cy="484632"/>
          </a:xfrm>
          <a:prstGeom prst="rightArrow">
            <a:avLst/>
          </a:prstGeom>
          <a:solidFill>
            <a:srgbClr val="FF9F9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84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Контейнеризация</a:t>
            </a:r>
            <a:r>
              <a:rPr lang="en-US" dirty="0"/>
              <a:t>:</a:t>
            </a:r>
            <a:r>
              <a:rPr lang="ru-RU" dirty="0"/>
              <a:t> Упаковкой</a:t>
            </a:r>
            <a:br>
              <a:rPr lang="ru-RU" dirty="0"/>
            </a:br>
            <a:r>
              <a:rPr lang="ru-RU" sz="2400" dirty="0"/>
              <a:t>(кодирование)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DCA13A-CDA8-4424-A4F5-6F41D27F7B1B}"/>
              </a:ext>
            </a:extLst>
          </p:cNvPr>
          <p:cNvSpPr txBox="1"/>
          <p:nvPr/>
        </p:nvSpPr>
        <p:spPr>
          <a:xfrm>
            <a:off x="107504" y="1196752"/>
            <a:ext cx="89289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400" dirty="0"/>
              <a:t>Механизм работы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400" dirty="0"/>
              <a:t>Преобразуем программу в массив байт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400" dirty="0"/>
              <a:t>Преобразуем массив байт кодером по алгоритму </a:t>
            </a:r>
            <a:r>
              <a:rPr lang="en-US" sz="1400" dirty="0"/>
              <a:t>C()</a:t>
            </a:r>
            <a:endParaRPr lang="ru-RU" sz="14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400" dirty="0"/>
              <a:t>Создаем запускаемый контейнер из компонент</a:t>
            </a:r>
            <a:r>
              <a:rPr lang="en-US" sz="1400" dirty="0"/>
              <a:t>: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Сжатый массив байт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 err="1"/>
              <a:t>Раскодировщик</a:t>
            </a:r>
            <a:r>
              <a:rPr lang="ru-RU" sz="1400" dirty="0"/>
              <a:t> массива байт по алгоритму !</a:t>
            </a:r>
            <a:r>
              <a:rPr lang="en-US" sz="1400" dirty="0"/>
              <a:t>C()</a:t>
            </a:r>
            <a:endParaRPr lang="ru-RU" sz="14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Загрузчик (инициализация, запуск)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Пример</a:t>
            </a:r>
            <a:r>
              <a:rPr lang="en-US" sz="1400" dirty="0"/>
              <a:t>: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ru-RU" sz="1400" dirty="0">
                <a:latin typeface="Consolas" panose="020B0609020204030204" pitchFamily="49" charset="0"/>
              </a:rPr>
              <a:t>00000000111111112222222233333333 </a:t>
            </a:r>
            <a:r>
              <a:rPr lang="en-US" sz="1400" dirty="0">
                <a:latin typeface="Consolas" panose="020B0609020204030204" pitchFamily="49" charset="0"/>
              </a:rPr>
              <a:t>-&gt; 01230123012301230123012301230123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endParaRPr lang="ru-RU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5858D9-88FB-4E7A-9F09-1EEE9D34B3F6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881246-9C19-4AD8-980E-CE50BB0858E2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7FA269B-72B4-40B6-A7B1-F023510C2ED6}"/>
              </a:ext>
            </a:extLst>
          </p:cNvPr>
          <p:cNvSpPr/>
          <p:nvPr/>
        </p:nvSpPr>
        <p:spPr bwMode="auto">
          <a:xfrm>
            <a:off x="323528" y="6605373"/>
            <a:ext cx="1512168" cy="252627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Вид кода (Форма)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B131D8A-261C-4D45-9642-F85E95F78C26}"/>
              </a:ext>
            </a:extLst>
          </p:cNvPr>
          <p:cNvSpPr/>
          <p:nvPr/>
        </p:nvSpPr>
        <p:spPr bwMode="auto">
          <a:xfrm>
            <a:off x="2159224" y="6605373"/>
            <a:ext cx="2484784" cy="252627"/>
          </a:xfrm>
          <a:prstGeom prst="rect">
            <a:avLst/>
          </a:prstGeom>
          <a:solidFill>
            <a:srgbClr val="00FE7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Логика кода (Содержание)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Куб 15">
            <a:extLst>
              <a:ext uri="{FF2B5EF4-FFF2-40B4-BE49-F238E27FC236}">
                <a16:creationId xmlns:a16="http://schemas.microsoft.com/office/drawing/2014/main" id="{A70BD3A1-BE0D-4C18-B5DF-AC245BD0CC40}"/>
              </a:ext>
            </a:extLst>
          </p:cNvPr>
          <p:cNvSpPr/>
          <p:nvPr/>
        </p:nvSpPr>
        <p:spPr bwMode="auto">
          <a:xfrm>
            <a:off x="2910228" y="4509120"/>
            <a:ext cx="5982252" cy="1891679"/>
          </a:xfrm>
          <a:prstGeom prst="cube">
            <a:avLst>
              <a:gd name="adj" fmla="val 17656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39768B0E-4EB0-4684-A51D-7300F8646874}"/>
              </a:ext>
            </a:extLst>
          </p:cNvPr>
          <p:cNvSpPr/>
          <p:nvPr/>
        </p:nvSpPr>
        <p:spPr bwMode="auto">
          <a:xfrm>
            <a:off x="395536" y="5049180"/>
            <a:ext cx="1444732" cy="1224136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Равнобедренный треугольник 17">
            <a:extLst>
              <a:ext uri="{FF2B5EF4-FFF2-40B4-BE49-F238E27FC236}">
                <a16:creationId xmlns:a16="http://schemas.microsoft.com/office/drawing/2014/main" id="{516F9EA4-7C05-4EFE-9460-0CA95B8B3786}"/>
              </a:ext>
            </a:extLst>
          </p:cNvPr>
          <p:cNvSpPr/>
          <p:nvPr/>
        </p:nvSpPr>
        <p:spPr bwMode="auto">
          <a:xfrm>
            <a:off x="587550" y="5204048"/>
            <a:ext cx="1060704" cy="914400"/>
          </a:xfrm>
          <a:prstGeom prst="triangle">
            <a:avLst/>
          </a:prstGeom>
          <a:solidFill>
            <a:srgbClr val="00FE7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Стрелка: вправо 18">
            <a:extLst>
              <a:ext uri="{FF2B5EF4-FFF2-40B4-BE49-F238E27FC236}">
                <a16:creationId xmlns:a16="http://schemas.microsoft.com/office/drawing/2014/main" id="{CAF5C9C6-DCBA-448D-882F-8CC4BA73F36E}"/>
              </a:ext>
            </a:extLst>
          </p:cNvPr>
          <p:cNvSpPr/>
          <p:nvPr/>
        </p:nvSpPr>
        <p:spPr bwMode="auto">
          <a:xfrm>
            <a:off x="1886044" y="5418932"/>
            <a:ext cx="978408" cy="484632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Блок-схема: данные 19">
            <a:extLst>
              <a:ext uri="{FF2B5EF4-FFF2-40B4-BE49-F238E27FC236}">
                <a16:creationId xmlns:a16="http://schemas.microsoft.com/office/drawing/2014/main" id="{4571C59B-8008-4800-9CC8-C18D3CAA7803}"/>
              </a:ext>
            </a:extLst>
          </p:cNvPr>
          <p:cNvSpPr/>
          <p:nvPr/>
        </p:nvSpPr>
        <p:spPr bwMode="auto">
          <a:xfrm>
            <a:off x="3030809" y="5049181"/>
            <a:ext cx="1462388" cy="1187702"/>
          </a:xfrm>
          <a:prstGeom prst="flowChartInputOutpu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Равнобедренный треугольник 20">
            <a:extLst>
              <a:ext uri="{FF2B5EF4-FFF2-40B4-BE49-F238E27FC236}">
                <a16:creationId xmlns:a16="http://schemas.microsoft.com/office/drawing/2014/main" id="{6A70859E-7061-42B6-A732-060B00ED8B01}"/>
              </a:ext>
            </a:extLst>
          </p:cNvPr>
          <p:cNvSpPr/>
          <p:nvPr/>
        </p:nvSpPr>
        <p:spPr bwMode="auto">
          <a:xfrm>
            <a:off x="3157004" y="5157192"/>
            <a:ext cx="982948" cy="961256"/>
          </a:xfrm>
          <a:prstGeom prst="triangle">
            <a:avLst/>
          </a:prstGeom>
          <a:solidFill>
            <a:srgbClr val="00FE7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2D6D7EB-71E6-4DA6-A597-B256B1117133}"/>
              </a:ext>
            </a:extLst>
          </p:cNvPr>
          <p:cNvSpPr txBox="1"/>
          <p:nvPr/>
        </p:nvSpPr>
        <p:spPr>
          <a:xfrm>
            <a:off x="4499992" y="4469050"/>
            <a:ext cx="12971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Container</a:t>
            </a:r>
          </a:p>
        </p:txBody>
      </p:sp>
      <p:sp>
        <p:nvSpPr>
          <p:cNvPr id="23" name="Куб 22">
            <a:extLst>
              <a:ext uri="{FF2B5EF4-FFF2-40B4-BE49-F238E27FC236}">
                <a16:creationId xmlns:a16="http://schemas.microsoft.com/office/drawing/2014/main" id="{9D2848CE-379B-462E-9529-8DEB6D50F00F}"/>
              </a:ext>
            </a:extLst>
          </p:cNvPr>
          <p:cNvSpPr/>
          <p:nvPr/>
        </p:nvSpPr>
        <p:spPr bwMode="auto">
          <a:xfrm>
            <a:off x="3347864" y="4193519"/>
            <a:ext cx="1110484" cy="459617"/>
          </a:xfrm>
          <a:prstGeom prst="cube">
            <a:avLst>
              <a:gd name="adj" fmla="val 11809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Loader</a:t>
            </a:r>
          </a:p>
        </p:txBody>
      </p:sp>
      <p:sp>
        <p:nvSpPr>
          <p:cNvPr id="24" name="Блок-схема: внутренняя память 23">
            <a:extLst>
              <a:ext uri="{FF2B5EF4-FFF2-40B4-BE49-F238E27FC236}">
                <a16:creationId xmlns:a16="http://schemas.microsoft.com/office/drawing/2014/main" id="{1C3E80BE-FB6F-429E-84E9-9458CAF7B932}"/>
              </a:ext>
            </a:extLst>
          </p:cNvPr>
          <p:cNvSpPr/>
          <p:nvPr/>
        </p:nvSpPr>
        <p:spPr bwMode="auto">
          <a:xfrm>
            <a:off x="4912616" y="5030332"/>
            <a:ext cx="1462388" cy="1224136"/>
          </a:xfrm>
          <a:prstGeom prst="flowChartInternalStorag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u="sng" dirty="0" err="1"/>
              <a:t>Uncoder</a:t>
            </a:r>
            <a:endParaRPr lang="en-US" u="sng" dirty="0"/>
          </a:p>
          <a:p>
            <a:r>
              <a:rPr lang="en-US" u="sng" dirty="0"/>
              <a:t>by !C()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Стрелка: вправо 24">
            <a:extLst>
              <a:ext uri="{FF2B5EF4-FFF2-40B4-BE49-F238E27FC236}">
                <a16:creationId xmlns:a16="http://schemas.microsoft.com/office/drawing/2014/main" id="{557D6C5B-A87E-4125-9708-2B8189292354}"/>
              </a:ext>
            </a:extLst>
          </p:cNvPr>
          <p:cNvSpPr/>
          <p:nvPr/>
        </p:nvSpPr>
        <p:spPr bwMode="auto">
          <a:xfrm>
            <a:off x="4427984" y="5598464"/>
            <a:ext cx="484632" cy="457469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CEDC95A5-40E3-47CB-982D-915ED5728F36}"/>
              </a:ext>
            </a:extLst>
          </p:cNvPr>
          <p:cNvSpPr/>
          <p:nvPr/>
        </p:nvSpPr>
        <p:spPr bwMode="auto">
          <a:xfrm>
            <a:off x="6871684" y="5030333"/>
            <a:ext cx="1444732" cy="1224136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Равнобедренный треугольник 26">
            <a:extLst>
              <a:ext uri="{FF2B5EF4-FFF2-40B4-BE49-F238E27FC236}">
                <a16:creationId xmlns:a16="http://schemas.microsoft.com/office/drawing/2014/main" id="{6F1F749D-E57D-4844-B692-A274A852AFD0}"/>
              </a:ext>
            </a:extLst>
          </p:cNvPr>
          <p:cNvSpPr/>
          <p:nvPr/>
        </p:nvSpPr>
        <p:spPr bwMode="auto">
          <a:xfrm>
            <a:off x="7063698" y="5185201"/>
            <a:ext cx="1060704" cy="914400"/>
          </a:xfrm>
          <a:prstGeom prst="triangle">
            <a:avLst/>
          </a:prstGeom>
          <a:solidFill>
            <a:srgbClr val="00FE7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Стрелка: вправо 27">
            <a:extLst>
              <a:ext uri="{FF2B5EF4-FFF2-40B4-BE49-F238E27FC236}">
                <a16:creationId xmlns:a16="http://schemas.microsoft.com/office/drawing/2014/main" id="{9169C3A4-81C7-419D-A488-4877E345C4ED}"/>
              </a:ext>
            </a:extLst>
          </p:cNvPr>
          <p:cNvSpPr/>
          <p:nvPr/>
        </p:nvSpPr>
        <p:spPr bwMode="auto">
          <a:xfrm>
            <a:off x="6380289" y="5593374"/>
            <a:ext cx="484632" cy="457469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9" name="Рисунок 28" descr="Пользователь">
            <a:extLst>
              <a:ext uri="{FF2B5EF4-FFF2-40B4-BE49-F238E27FC236}">
                <a16:creationId xmlns:a16="http://schemas.microsoft.com/office/drawing/2014/main" id="{731D019A-946F-4016-94CD-8DB164EE2BC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05610" y="3737445"/>
            <a:ext cx="744412" cy="744412"/>
          </a:xfrm>
          <a:prstGeom prst="rect">
            <a:avLst/>
          </a:prstGeom>
        </p:spPr>
      </p:pic>
      <p:sp>
        <p:nvSpPr>
          <p:cNvPr id="30" name="Стрелка: вправо 29">
            <a:extLst>
              <a:ext uri="{FF2B5EF4-FFF2-40B4-BE49-F238E27FC236}">
                <a16:creationId xmlns:a16="http://schemas.microsoft.com/office/drawing/2014/main" id="{A6A5F92D-E81E-47BF-A70A-5C27A38EDCE1}"/>
              </a:ext>
            </a:extLst>
          </p:cNvPr>
          <p:cNvSpPr/>
          <p:nvPr/>
        </p:nvSpPr>
        <p:spPr bwMode="auto">
          <a:xfrm rot="8435666">
            <a:off x="6191290" y="4312717"/>
            <a:ext cx="1603082" cy="484632"/>
          </a:xfrm>
          <a:prstGeom prst="rightArrow">
            <a:avLst/>
          </a:prstGeom>
          <a:solidFill>
            <a:srgbClr val="FF9F9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Стрелка: вправо 30">
            <a:extLst>
              <a:ext uri="{FF2B5EF4-FFF2-40B4-BE49-F238E27FC236}">
                <a16:creationId xmlns:a16="http://schemas.microsoft.com/office/drawing/2014/main" id="{D8FD8E6F-963C-4569-84CA-00047408DB12}"/>
              </a:ext>
            </a:extLst>
          </p:cNvPr>
          <p:cNvSpPr/>
          <p:nvPr/>
        </p:nvSpPr>
        <p:spPr bwMode="auto">
          <a:xfrm rot="5400000">
            <a:off x="6519062" y="4699469"/>
            <a:ext cx="2159006" cy="484632"/>
          </a:xfrm>
          <a:prstGeom prst="rightArrow">
            <a:avLst/>
          </a:prstGeom>
          <a:solidFill>
            <a:srgbClr val="FF9F9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841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Контейнеризация</a:t>
            </a:r>
            <a:r>
              <a:rPr lang="en-US" dirty="0"/>
              <a:t>:</a:t>
            </a:r>
            <a:r>
              <a:rPr lang="ru-RU" dirty="0"/>
              <a:t> Упаковкой</a:t>
            </a:r>
            <a:br>
              <a:rPr lang="ru-RU" dirty="0"/>
            </a:br>
            <a:r>
              <a:rPr lang="ru-RU" sz="2400" dirty="0"/>
              <a:t>(шифрование)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DCA13A-CDA8-4424-A4F5-6F41D27F7B1B}"/>
              </a:ext>
            </a:extLst>
          </p:cNvPr>
          <p:cNvSpPr txBox="1"/>
          <p:nvPr/>
        </p:nvSpPr>
        <p:spPr>
          <a:xfrm>
            <a:off x="107504" y="1196752"/>
            <a:ext cx="89289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400" dirty="0"/>
              <a:t>Механизм работы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400" dirty="0"/>
              <a:t>Преобразуем программу в массив байт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400" dirty="0"/>
              <a:t>Преобразуем массив байт шифровальщиком по алгоритму </a:t>
            </a:r>
            <a:r>
              <a:rPr lang="en-US" sz="1400" dirty="0"/>
              <a:t>S()</a:t>
            </a:r>
            <a:r>
              <a:rPr lang="ru-RU" sz="1400" dirty="0"/>
              <a:t> с </a:t>
            </a:r>
            <a:r>
              <a:rPr lang="ru-RU" sz="1400" dirty="0" err="1"/>
              <a:t>ключем</a:t>
            </a:r>
            <a:r>
              <a:rPr lang="en-US" sz="1400" dirty="0"/>
              <a:t> K</a:t>
            </a:r>
            <a:endParaRPr lang="ru-RU" sz="14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400" dirty="0"/>
              <a:t>Создаем запускаемый контейнер из компонент</a:t>
            </a:r>
            <a:r>
              <a:rPr lang="en-US" sz="1400" dirty="0"/>
              <a:t>: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Сжатый массив байт</a:t>
            </a:r>
            <a:endParaRPr lang="en-US" sz="14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Получатель ключа для расшифровки </a:t>
            </a:r>
            <a:r>
              <a:rPr lang="en-US" sz="1400" dirty="0"/>
              <a:t>- K</a:t>
            </a:r>
            <a:endParaRPr lang="ru-RU" sz="14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Расшифровщик массива байт по алгоритму !</a:t>
            </a:r>
            <a:r>
              <a:rPr lang="en-US" sz="1400" dirty="0"/>
              <a:t>S()</a:t>
            </a:r>
            <a:r>
              <a:rPr lang="ru-RU" sz="1400" dirty="0"/>
              <a:t> с ключом </a:t>
            </a:r>
            <a:r>
              <a:rPr lang="en-US" sz="1400" dirty="0"/>
              <a:t>K</a:t>
            </a:r>
            <a:endParaRPr lang="ru-RU" sz="14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Загрузчик (инициализация, запуск)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Пример</a:t>
            </a:r>
            <a:r>
              <a:rPr lang="en-US" sz="1400" dirty="0"/>
              <a:t>: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ru-RU" sz="1400" dirty="0">
                <a:latin typeface="Consolas" panose="020B0609020204030204" pitchFamily="49" charset="0"/>
              </a:rPr>
              <a:t>00000000111111112222222233333333 </a:t>
            </a:r>
            <a:r>
              <a:rPr lang="en-US" sz="1400" dirty="0">
                <a:latin typeface="Consolas" panose="020B0609020204030204" pitchFamily="49" charset="0"/>
              </a:rPr>
              <a:t>–</a:t>
            </a:r>
            <a:r>
              <a:rPr lang="ru-RU" sz="1400" dirty="0">
                <a:latin typeface="Consolas" panose="020B0609020204030204" pitchFamily="49" charset="0"/>
              </a:rPr>
              <a:t>(</a:t>
            </a:r>
            <a:r>
              <a:rPr lang="en-US" sz="1400" dirty="0">
                <a:latin typeface="Consolas" panose="020B0609020204030204" pitchFamily="49" charset="0"/>
              </a:rPr>
              <a:t>KEY)-&gt; b1Gm8g6gcoJSF3tsSVMfccaSvtvAngZQnRy698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5858D9-88FB-4E7A-9F09-1EEE9D34B3F6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881246-9C19-4AD8-980E-CE50BB0858E2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7FA269B-72B4-40B6-A7B1-F023510C2ED6}"/>
              </a:ext>
            </a:extLst>
          </p:cNvPr>
          <p:cNvSpPr/>
          <p:nvPr/>
        </p:nvSpPr>
        <p:spPr bwMode="auto">
          <a:xfrm>
            <a:off x="323528" y="6605373"/>
            <a:ext cx="1512168" cy="252627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Вид кода (Форма)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B131D8A-261C-4D45-9642-F85E95F78C26}"/>
              </a:ext>
            </a:extLst>
          </p:cNvPr>
          <p:cNvSpPr/>
          <p:nvPr/>
        </p:nvSpPr>
        <p:spPr bwMode="auto">
          <a:xfrm>
            <a:off x="2159224" y="6605373"/>
            <a:ext cx="2484784" cy="252627"/>
          </a:xfrm>
          <a:prstGeom prst="rect">
            <a:avLst/>
          </a:prstGeom>
          <a:solidFill>
            <a:srgbClr val="00FE7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Логика кода (Содержание)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Куб 15">
            <a:extLst>
              <a:ext uri="{FF2B5EF4-FFF2-40B4-BE49-F238E27FC236}">
                <a16:creationId xmlns:a16="http://schemas.microsoft.com/office/drawing/2014/main" id="{A70BD3A1-BE0D-4C18-B5DF-AC245BD0CC40}"/>
              </a:ext>
            </a:extLst>
          </p:cNvPr>
          <p:cNvSpPr/>
          <p:nvPr/>
        </p:nvSpPr>
        <p:spPr bwMode="auto">
          <a:xfrm>
            <a:off x="2717324" y="4509120"/>
            <a:ext cx="6175156" cy="1891679"/>
          </a:xfrm>
          <a:prstGeom prst="cube">
            <a:avLst>
              <a:gd name="adj" fmla="val 17656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39768B0E-4EB0-4684-A51D-7300F8646874}"/>
              </a:ext>
            </a:extLst>
          </p:cNvPr>
          <p:cNvSpPr/>
          <p:nvPr/>
        </p:nvSpPr>
        <p:spPr bwMode="auto">
          <a:xfrm>
            <a:off x="395536" y="5049180"/>
            <a:ext cx="1444732" cy="1224136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Равнобедренный треугольник 17">
            <a:extLst>
              <a:ext uri="{FF2B5EF4-FFF2-40B4-BE49-F238E27FC236}">
                <a16:creationId xmlns:a16="http://schemas.microsoft.com/office/drawing/2014/main" id="{516F9EA4-7C05-4EFE-9460-0CA95B8B3786}"/>
              </a:ext>
            </a:extLst>
          </p:cNvPr>
          <p:cNvSpPr/>
          <p:nvPr/>
        </p:nvSpPr>
        <p:spPr bwMode="auto">
          <a:xfrm>
            <a:off x="587550" y="5204048"/>
            <a:ext cx="1060704" cy="914400"/>
          </a:xfrm>
          <a:prstGeom prst="triangle">
            <a:avLst/>
          </a:prstGeom>
          <a:solidFill>
            <a:srgbClr val="00FE7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Стрелка: вправо 18">
            <a:extLst>
              <a:ext uri="{FF2B5EF4-FFF2-40B4-BE49-F238E27FC236}">
                <a16:creationId xmlns:a16="http://schemas.microsoft.com/office/drawing/2014/main" id="{CAF5C9C6-DCBA-448D-882F-8CC4BA73F36E}"/>
              </a:ext>
            </a:extLst>
          </p:cNvPr>
          <p:cNvSpPr/>
          <p:nvPr/>
        </p:nvSpPr>
        <p:spPr bwMode="auto">
          <a:xfrm>
            <a:off x="1886044" y="5418932"/>
            <a:ext cx="785504" cy="484632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Облако 19">
            <a:extLst>
              <a:ext uri="{FF2B5EF4-FFF2-40B4-BE49-F238E27FC236}">
                <a16:creationId xmlns:a16="http://schemas.microsoft.com/office/drawing/2014/main" id="{4571C59B-8008-4800-9CC8-C18D3CAA7803}"/>
              </a:ext>
            </a:extLst>
          </p:cNvPr>
          <p:cNvSpPr/>
          <p:nvPr/>
        </p:nvSpPr>
        <p:spPr bwMode="auto">
          <a:xfrm>
            <a:off x="2843808" y="5049181"/>
            <a:ext cx="1462388" cy="1187702"/>
          </a:xfrm>
          <a:prstGeom prst="cloud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Равнобедренный треугольник 20">
            <a:extLst>
              <a:ext uri="{FF2B5EF4-FFF2-40B4-BE49-F238E27FC236}">
                <a16:creationId xmlns:a16="http://schemas.microsoft.com/office/drawing/2014/main" id="{6A70859E-7061-42B6-A732-060B00ED8B01}"/>
              </a:ext>
            </a:extLst>
          </p:cNvPr>
          <p:cNvSpPr/>
          <p:nvPr/>
        </p:nvSpPr>
        <p:spPr bwMode="auto">
          <a:xfrm>
            <a:off x="3108737" y="5280556"/>
            <a:ext cx="916222" cy="615895"/>
          </a:xfrm>
          <a:prstGeom prst="triangle">
            <a:avLst/>
          </a:prstGeom>
          <a:solidFill>
            <a:srgbClr val="00FE7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2D6D7EB-71E6-4DA6-A597-B256B1117133}"/>
              </a:ext>
            </a:extLst>
          </p:cNvPr>
          <p:cNvSpPr txBox="1"/>
          <p:nvPr/>
        </p:nvSpPr>
        <p:spPr>
          <a:xfrm>
            <a:off x="4139952" y="4469050"/>
            <a:ext cx="12971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Container</a:t>
            </a:r>
          </a:p>
        </p:txBody>
      </p:sp>
      <p:sp>
        <p:nvSpPr>
          <p:cNvPr id="23" name="Куб 22">
            <a:extLst>
              <a:ext uri="{FF2B5EF4-FFF2-40B4-BE49-F238E27FC236}">
                <a16:creationId xmlns:a16="http://schemas.microsoft.com/office/drawing/2014/main" id="{9D2848CE-379B-462E-9529-8DEB6D50F00F}"/>
              </a:ext>
            </a:extLst>
          </p:cNvPr>
          <p:cNvSpPr/>
          <p:nvPr/>
        </p:nvSpPr>
        <p:spPr bwMode="auto">
          <a:xfrm>
            <a:off x="3059832" y="4193519"/>
            <a:ext cx="1110484" cy="459617"/>
          </a:xfrm>
          <a:prstGeom prst="cube">
            <a:avLst>
              <a:gd name="adj" fmla="val 11809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Loader</a:t>
            </a:r>
          </a:p>
        </p:txBody>
      </p:sp>
      <p:sp>
        <p:nvSpPr>
          <p:cNvPr id="24" name="Блок-схема: внутренняя память 23">
            <a:extLst>
              <a:ext uri="{FF2B5EF4-FFF2-40B4-BE49-F238E27FC236}">
                <a16:creationId xmlns:a16="http://schemas.microsoft.com/office/drawing/2014/main" id="{1C3E80BE-FB6F-429E-84E9-9458CAF7B932}"/>
              </a:ext>
            </a:extLst>
          </p:cNvPr>
          <p:cNvSpPr/>
          <p:nvPr/>
        </p:nvSpPr>
        <p:spPr bwMode="auto">
          <a:xfrm>
            <a:off x="4837804" y="5030332"/>
            <a:ext cx="1462388" cy="1224136"/>
          </a:xfrm>
          <a:prstGeom prst="flowChartInternalStorag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u="sng" dirty="0" err="1"/>
              <a:t>Uncrypter</a:t>
            </a:r>
            <a:endParaRPr lang="en-US" u="sng" dirty="0"/>
          </a:p>
          <a:p>
            <a:r>
              <a:rPr lang="en-US" u="sng" dirty="0"/>
              <a:t>by !S()</a:t>
            </a:r>
          </a:p>
          <a:p>
            <a:r>
              <a:rPr kumimoji="0" lang="en-US" sz="18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with K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Стрелка: вправо 24">
            <a:extLst>
              <a:ext uri="{FF2B5EF4-FFF2-40B4-BE49-F238E27FC236}">
                <a16:creationId xmlns:a16="http://schemas.microsoft.com/office/drawing/2014/main" id="{557D6C5B-A87E-4125-9708-2B8189292354}"/>
              </a:ext>
            </a:extLst>
          </p:cNvPr>
          <p:cNvSpPr/>
          <p:nvPr/>
        </p:nvSpPr>
        <p:spPr bwMode="auto">
          <a:xfrm>
            <a:off x="4240983" y="5598464"/>
            <a:ext cx="590058" cy="457469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CEDC95A5-40E3-47CB-982D-915ED5728F36}"/>
              </a:ext>
            </a:extLst>
          </p:cNvPr>
          <p:cNvSpPr/>
          <p:nvPr/>
        </p:nvSpPr>
        <p:spPr bwMode="auto">
          <a:xfrm>
            <a:off x="6871684" y="5030333"/>
            <a:ext cx="1444732" cy="1224136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Равнобедренный треугольник 26">
            <a:extLst>
              <a:ext uri="{FF2B5EF4-FFF2-40B4-BE49-F238E27FC236}">
                <a16:creationId xmlns:a16="http://schemas.microsoft.com/office/drawing/2014/main" id="{6F1F749D-E57D-4844-B692-A274A852AFD0}"/>
              </a:ext>
            </a:extLst>
          </p:cNvPr>
          <p:cNvSpPr/>
          <p:nvPr/>
        </p:nvSpPr>
        <p:spPr bwMode="auto">
          <a:xfrm>
            <a:off x="7063698" y="5185201"/>
            <a:ext cx="1060704" cy="914400"/>
          </a:xfrm>
          <a:prstGeom prst="triangle">
            <a:avLst/>
          </a:prstGeom>
          <a:solidFill>
            <a:srgbClr val="00FE7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Стрелка: вправо 27">
            <a:extLst>
              <a:ext uri="{FF2B5EF4-FFF2-40B4-BE49-F238E27FC236}">
                <a16:creationId xmlns:a16="http://schemas.microsoft.com/office/drawing/2014/main" id="{9169C3A4-81C7-419D-A488-4877E345C4ED}"/>
              </a:ext>
            </a:extLst>
          </p:cNvPr>
          <p:cNvSpPr/>
          <p:nvPr/>
        </p:nvSpPr>
        <p:spPr bwMode="auto">
          <a:xfrm>
            <a:off x="6306955" y="5593374"/>
            <a:ext cx="557966" cy="457469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9" name="Рисунок 28" descr="Пользователь">
            <a:extLst>
              <a:ext uri="{FF2B5EF4-FFF2-40B4-BE49-F238E27FC236}">
                <a16:creationId xmlns:a16="http://schemas.microsoft.com/office/drawing/2014/main" id="{731D019A-946F-4016-94CD-8DB164EE2BC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16020" y="3764708"/>
            <a:ext cx="744412" cy="744412"/>
          </a:xfrm>
          <a:prstGeom prst="rect">
            <a:avLst/>
          </a:prstGeom>
        </p:spPr>
      </p:pic>
      <p:sp>
        <p:nvSpPr>
          <p:cNvPr id="30" name="Стрелка: вправо 29">
            <a:extLst>
              <a:ext uri="{FF2B5EF4-FFF2-40B4-BE49-F238E27FC236}">
                <a16:creationId xmlns:a16="http://schemas.microsoft.com/office/drawing/2014/main" id="{A6A5F92D-E81E-47BF-A70A-5C27A38EDCE1}"/>
              </a:ext>
            </a:extLst>
          </p:cNvPr>
          <p:cNvSpPr/>
          <p:nvPr/>
        </p:nvSpPr>
        <p:spPr bwMode="auto">
          <a:xfrm rot="10800000">
            <a:off x="6361632" y="3742025"/>
            <a:ext cx="1343978" cy="484632"/>
          </a:xfrm>
          <a:prstGeom prst="rightArrow">
            <a:avLst/>
          </a:prstGeom>
          <a:solidFill>
            <a:srgbClr val="FF9F9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Стрелка: вправо 30">
            <a:extLst>
              <a:ext uri="{FF2B5EF4-FFF2-40B4-BE49-F238E27FC236}">
                <a16:creationId xmlns:a16="http://schemas.microsoft.com/office/drawing/2014/main" id="{D8FD8E6F-963C-4569-84CA-00047408DB12}"/>
              </a:ext>
            </a:extLst>
          </p:cNvPr>
          <p:cNvSpPr/>
          <p:nvPr/>
        </p:nvSpPr>
        <p:spPr bwMode="auto">
          <a:xfrm rot="5400000">
            <a:off x="6514422" y="4699469"/>
            <a:ext cx="2159006" cy="484632"/>
          </a:xfrm>
          <a:prstGeom prst="rightArrow">
            <a:avLst/>
          </a:prstGeom>
          <a:solidFill>
            <a:srgbClr val="FF9F9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EF5C322-BA1C-49DF-9EEB-B4541BE0C5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1804" y="3412958"/>
            <a:ext cx="744412" cy="906118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32" name="Куб 31">
            <a:extLst>
              <a:ext uri="{FF2B5EF4-FFF2-40B4-BE49-F238E27FC236}">
                <a16:creationId xmlns:a16="http://schemas.microsoft.com/office/drawing/2014/main" id="{4C652658-8147-4242-883D-5DA024095729}"/>
              </a:ext>
            </a:extLst>
          </p:cNvPr>
          <p:cNvSpPr/>
          <p:nvPr/>
        </p:nvSpPr>
        <p:spPr bwMode="auto">
          <a:xfrm>
            <a:off x="5436096" y="4314182"/>
            <a:ext cx="1630872" cy="457469"/>
          </a:xfrm>
          <a:prstGeom prst="cube">
            <a:avLst>
              <a:gd name="adj" fmla="val 11809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Key Manager</a:t>
            </a:r>
          </a:p>
        </p:txBody>
      </p:sp>
      <p:sp>
        <p:nvSpPr>
          <p:cNvPr id="4" name="Стрелка: изогнутая вверх 3">
            <a:extLst>
              <a:ext uri="{FF2B5EF4-FFF2-40B4-BE49-F238E27FC236}">
                <a16:creationId xmlns:a16="http://schemas.microsoft.com/office/drawing/2014/main" id="{5DE82154-D168-4CFE-8260-84CDEB3EEE79}"/>
              </a:ext>
            </a:extLst>
          </p:cNvPr>
          <p:cNvSpPr/>
          <p:nvPr/>
        </p:nvSpPr>
        <p:spPr bwMode="auto">
          <a:xfrm rot="5400000" flipV="1">
            <a:off x="6269392" y="4802451"/>
            <a:ext cx="508905" cy="447306"/>
          </a:xfrm>
          <a:prstGeom prst="bentUp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327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Куб 19">
            <a:extLst>
              <a:ext uri="{FF2B5EF4-FFF2-40B4-BE49-F238E27FC236}">
                <a16:creationId xmlns:a16="http://schemas.microsoft.com/office/drawing/2014/main" id="{482BC6FD-F02A-477E-8603-459AD5DA3F8B}"/>
              </a:ext>
            </a:extLst>
          </p:cNvPr>
          <p:cNvSpPr/>
          <p:nvPr/>
        </p:nvSpPr>
        <p:spPr bwMode="auto">
          <a:xfrm>
            <a:off x="3131840" y="4423702"/>
            <a:ext cx="5544616" cy="1977097"/>
          </a:xfrm>
          <a:prstGeom prst="cube">
            <a:avLst>
              <a:gd name="adj" fmla="val 17656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Контейнеризация</a:t>
            </a:r>
            <a:r>
              <a:rPr lang="en-US" dirty="0"/>
              <a:t>:</a:t>
            </a:r>
            <a:r>
              <a:rPr lang="ru-RU" dirty="0"/>
              <a:t> Виртуализацией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90EB2E5-2DBB-4205-BC4E-7649AE56516A}"/>
              </a:ext>
            </a:extLst>
          </p:cNvPr>
          <p:cNvSpPr/>
          <p:nvPr/>
        </p:nvSpPr>
        <p:spPr bwMode="auto">
          <a:xfrm>
            <a:off x="590916" y="4944507"/>
            <a:ext cx="1444732" cy="1380855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Равнобедренный треугольник 4">
            <a:extLst>
              <a:ext uri="{FF2B5EF4-FFF2-40B4-BE49-F238E27FC236}">
                <a16:creationId xmlns:a16="http://schemas.microsoft.com/office/drawing/2014/main" id="{BF259BC2-EDC0-4310-AC98-49D8977EE119}"/>
              </a:ext>
            </a:extLst>
          </p:cNvPr>
          <p:cNvSpPr/>
          <p:nvPr/>
        </p:nvSpPr>
        <p:spPr bwMode="auto">
          <a:xfrm>
            <a:off x="782930" y="5099376"/>
            <a:ext cx="1060704" cy="914400"/>
          </a:xfrm>
          <a:prstGeom prst="triangle">
            <a:avLst/>
          </a:prstGeom>
          <a:solidFill>
            <a:srgbClr val="00FE7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B05F51-92AC-49BB-8665-38AF6BF7ACC7}"/>
              </a:ext>
            </a:extLst>
          </p:cNvPr>
          <p:cNvSpPr txBox="1"/>
          <p:nvPr/>
        </p:nvSpPr>
        <p:spPr>
          <a:xfrm>
            <a:off x="107504" y="1196752"/>
            <a:ext cx="892899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400" dirty="0"/>
              <a:t>Механизм работы (упрощенный, частный)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400" dirty="0"/>
              <a:t>Создаем новую уникальную систему инструкций и их байт-код (т.е. новый процессор)</a:t>
            </a:r>
            <a:r>
              <a:rPr lang="en-US" sz="1400" dirty="0"/>
              <a:t>: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en-US" sz="1300" dirty="0">
                <a:latin typeface="Consolas" panose="020B0609020204030204" pitchFamily="49" charset="0"/>
              </a:rPr>
              <a:t>X “</a:t>
            </a:r>
            <a:r>
              <a:rPr lang="ru-RU" sz="1300" dirty="0">
                <a:latin typeface="Consolas" panose="020B0609020204030204" pitchFamily="49" charset="0"/>
              </a:rPr>
              <a:t>–</a:t>
            </a:r>
            <a:r>
              <a:rPr lang="en-US" sz="1300" dirty="0">
                <a:latin typeface="Consolas" panose="020B0609020204030204" pitchFamily="49" charset="0"/>
              </a:rPr>
              <a:t>” Y / “Z”</a:t>
            </a:r>
            <a:r>
              <a:rPr lang="en-US" sz="1300" dirty="0"/>
              <a:t> – </a:t>
            </a:r>
            <a:r>
              <a:rPr lang="ru-RU" sz="1300" dirty="0"/>
              <a:t>операция вывода </a:t>
            </a:r>
            <a:r>
              <a:rPr lang="en-US" sz="1300" dirty="0"/>
              <a:t>3 </a:t>
            </a:r>
            <a:r>
              <a:rPr lang="ru-RU" sz="1300" dirty="0"/>
              <a:t>склеенных строк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400" dirty="0"/>
              <a:t>Создаем виртуальную машину для выполнения байт-кода инструкций</a:t>
            </a:r>
            <a:r>
              <a:rPr lang="en-US" sz="1400" dirty="0"/>
              <a:t>:</a:t>
            </a:r>
            <a:endParaRPr lang="ru-RU" sz="14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en-US" sz="1300" dirty="0">
                <a:latin typeface="Consolas" panose="020B0609020204030204" pitchFamily="49" charset="0"/>
              </a:rPr>
              <a:t>IF (OP_1 == “</a:t>
            </a:r>
            <a:r>
              <a:rPr lang="ru-RU" sz="1300" dirty="0">
                <a:latin typeface="Consolas" panose="020B0609020204030204" pitchFamily="49" charset="0"/>
              </a:rPr>
              <a:t>–</a:t>
            </a:r>
            <a:r>
              <a:rPr lang="en-US" sz="1300" dirty="0">
                <a:latin typeface="Consolas" panose="020B0609020204030204" pitchFamily="49" charset="0"/>
              </a:rPr>
              <a:t>” AND OP_2 == “/”) THEN PRINT (</a:t>
            </a:r>
            <a:r>
              <a:rPr lang="en-US" sz="1300" dirty="0" err="1">
                <a:latin typeface="Consolas" panose="020B0609020204030204" pitchFamily="49" charset="0"/>
              </a:rPr>
              <a:t>X.String</a:t>
            </a:r>
            <a:r>
              <a:rPr lang="en-US" sz="1300" dirty="0">
                <a:latin typeface="Consolas" panose="020B0609020204030204" pitchFamily="49" charset="0"/>
              </a:rPr>
              <a:t>() + </a:t>
            </a:r>
            <a:r>
              <a:rPr lang="en-US" sz="1300" dirty="0" err="1">
                <a:latin typeface="Consolas" panose="020B0609020204030204" pitchFamily="49" charset="0"/>
              </a:rPr>
              <a:t>Y.String</a:t>
            </a:r>
            <a:r>
              <a:rPr lang="en-US" sz="1300" dirty="0">
                <a:latin typeface="Consolas" panose="020B0609020204030204" pitchFamily="49" charset="0"/>
              </a:rPr>
              <a:t>() + </a:t>
            </a:r>
            <a:r>
              <a:rPr lang="en-US" sz="1300" dirty="0" err="1">
                <a:latin typeface="Consolas" panose="020B0609020204030204" pitchFamily="49" charset="0"/>
              </a:rPr>
              <a:t>Z.String</a:t>
            </a:r>
            <a:r>
              <a:rPr lang="en-US" sz="1300" dirty="0">
                <a:latin typeface="Consolas" panose="020B0609020204030204" pitchFamily="49" charset="0"/>
              </a:rPr>
              <a:t>())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400" dirty="0"/>
              <a:t>Преобразуем исходную программу в байт-код инструкций</a:t>
            </a:r>
            <a:endParaRPr lang="en-US" sz="14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en-US" sz="1400" dirty="0"/>
              <a:t>PRINT “XYZ” -&gt; “X” – “Y” / “Z”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400" dirty="0"/>
              <a:t>Создаем запускаемый контейнер из компонент</a:t>
            </a:r>
            <a:r>
              <a:rPr lang="en-US" sz="1400" dirty="0"/>
              <a:t>: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Новый байт-код программы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Виртуальная машина для выполнения байт-кода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Загрузчик (инициализация, запуск)</a:t>
            </a:r>
            <a:endParaRPr lang="en-US" sz="1400" dirty="0"/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ru-RU" sz="1400" dirty="0"/>
              <a:t>Пример</a:t>
            </a:r>
            <a:r>
              <a:rPr lang="en-US" sz="1400" dirty="0"/>
              <a:t>: </a:t>
            </a:r>
            <a:r>
              <a:rPr lang="en-US" sz="1400" dirty="0">
                <a:latin typeface="Consolas" panose="020B0609020204030204" pitchFamily="49" charset="0"/>
              </a:rPr>
              <a:t>PRINT “Hello World!” -&gt; “Hello ” </a:t>
            </a:r>
            <a:r>
              <a:rPr lang="en-US" sz="1400" b="1" dirty="0">
                <a:latin typeface="Consolas" panose="020B0609020204030204" pitchFamily="49" charset="0"/>
              </a:rPr>
              <a:t>–</a:t>
            </a:r>
            <a:r>
              <a:rPr lang="en-US" sz="1400" dirty="0">
                <a:latin typeface="Consolas" panose="020B0609020204030204" pitchFamily="49" charset="0"/>
              </a:rPr>
              <a:t> “World” </a:t>
            </a:r>
            <a:r>
              <a:rPr lang="en-US" sz="1400" b="1" dirty="0">
                <a:latin typeface="Consolas" panose="020B0609020204030204" pitchFamily="49" charset="0"/>
              </a:rPr>
              <a:t>/</a:t>
            </a:r>
            <a:r>
              <a:rPr lang="en-US" sz="1400" dirty="0">
                <a:latin typeface="Consolas" panose="020B0609020204030204" pitchFamily="49" charset="0"/>
              </a:rPr>
              <a:t> “!”</a:t>
            </a:r>
            <a:endParaRPr 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D65EDC-C0E2-41AF-92DE-DCE892619000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4AFF6AF-2F1E-498B-9AEC-D7DDD9921E3C}"/>
              </a:ext>
            </a:extLst>
          </p:cNvPr>
          <p:cNvSpPr/>
          <p:nvPr/>
        </p:nvSpPr>
        <p:spPr bwMode="auto">
          <a:xfrm>
            <a:off x="323528" y="6605373"/>
            <a:ext cx="1512168" cy="252627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Вид кода (Форма)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15D98CC-6CB1-45DB-B24C-C0193351EFDA}"/>
              </a:ext>
            </a:extLst>
          </p:cNvPr>
          <p:cNvSpPr/>
          <p:nvPr/>
        </p:nvSpPr>
        <p:spPr bwMode="auto">
          <a:xfrm>
            <a:off x="2159224" y="6605373"/>
            <a:ext cx="2484784" cy="252627"/>
          </a:xfrm>
          <a:prstGeom prst="rect">
            <a:avLst/>
          </a:prstGeom>
          <a:solidFill>
            <a:srgbClr val="00FE7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Логика кода (Содержание)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Стрелка: вправо 18">
            <a:extLst>
              <a:ext uri="{FF2B5EF4-FFF2-40B4-BE49-F238E27FC236}">
                <a16:creationId xmlns:a16="http://schemas.microsoft.com/office/drawing/2014/main" id="{D454ADB3-6362-4599-9EF0-E5114C73103D}"/>
              </a:ext>
            </a:extLst>
          </p:cNvPr>
          <p:cNvSpPr/>
          <p:nvPr/>
        </p:nvSpPr>
        <p:spPr bwMode="auto">
          <a:xfrm>
            <a:off x="2081424" y="5314260"/>
            <a:ext cx="978408" cy="484632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1671FCA-EFAD-4E65-95F9-B2E98A4305E0}"/>
              </a:ext>
            </a:extLst>
          </p:cNvPr>
          <p:cNvSpPr/>
          <p:nvPr/>
        </p:nvSpPr>
        <p:spPr bwMode="auto">
          <a:xfrm>
            <a:off x="3367280" y="4916218"/>
            <a:ext cx="1420744" cy="1348226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Звезда: 5 точек 17">
            <a:extLst>
              <a:ext uri="{FF2B5EF4-FFF2-40B4-BE49-F238E27FC236}">
                <a16:creationId xmlns:a16="http://schemas.microsoft.com/office/drawing/2014/main" id="{87A9028A-1ABA-4A20-B967-E66EC8BD5EAB}"/>
              </a:ext>
            </a:extLst>
          </p:cNvPr>
          <p:cNvSpPr/>
          <p:nvPr/>
        </p:nvSpPr>
        <p:spPr bwMode="auto">
          <a:xfrm>
            <a:off x="3523172" y="5071086"/>
            <a:ext cx="1060704" cy="914400"/>
          </a:xfrm>
          <a:prstGeom prst="star5">
            <a:avLst/>
          </a:prstGeom>
          <a:solidFill>
            <a:srgbClr val="00FE7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B3EA31-AD61-4BDD-BF28-B8B8C2B96E72}"/>
              </a:ext>
            </a:extLst>
          </p:cNvPr>
          <p:cNvSpPr txBox="1"/>
          <p:nvPr/>
        </p:nvSpPr>
        <p:spPr>
          <a:xfrm>
            <a:off x="6796737" y="4382312"/>
            <a:ext cx="12971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Container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B0D66041-A306-4AA6-BFAE-F36C6F980E6D}"/>
              </a:ext>
            </a:extLst>
          </p:cNvPr>
          <p:cNvSpPr/>
          <p:nvPr/>
        </p:nvSpPr>
        <p:spPr>
          <a:xfrm>
            <a:off x="381308" y="6013776"/>
            <a:ext cx="2012089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dirty="0">
                <a:highlight>
                  <a:srgbClr val="00FE73"/>
                </a:highlight>
                <a:latin typeface="Consolas" panose="020B0609020204030204" pitchFamily="49" charset="0"/>
              </a:rPr>
              <a:t>PRINT “Hello World!”</a:t>
            </a:r>
            <a:endParaRPr lang="en-US" sz="1300" dirty="0">
              <a:highlight>
                <a:srgbClr val="00FE73"/>
              </a:highlight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51062E41-E6DB-4EE6-B5D9-123DBB459323}"/>
              </a:ext>
            </a:extLst>
          </p:cNvPr>
          <p:cNvSpPr/>
          <p:nvPr/>
        </p:nvSpPr>
        <p:spPr>
          <a:xfrm>
            <a:off x="3059832" y="5980604"/>
            <a:ext cx="2377574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dirty="0">
                <a:highlight>
                  <a:srgbClr val="00FE73"/>
                </a:highlight>
                <a:latin typeface="Consolas" panose="020B0609020204030204" pitchFamily="49" charset="0"/>
              </a:rPr>
              <a:t>“Hello ” </a:t>
            </a:r>
            <a:r>
              <a:rPr lang="ru-RU" sz="1300" b="1" dirty="0">
                <a:highlight>
                  <a:srgbClr val="00FE73"/>
                </a:highlight>
                <a:latin typeface="Consolas" panose="020B0609020204030204" pitchFamily="49" charset="0"/>
              </a:rPr>
              <a:t>–</a:t>
            </a:r>
            <a:r>
              <a:rPr lang="en-US" sz="1300" dirty="0">
                <a:highlight>
                  <a:srgbClr val="00FE73"/>
                </a:highlight>
                <a:latin typeface="Consolas" panose="020B0609020204030204" pitchFamily="49" charset="0"/>
              </a:rPr>
              <a:t> “World” </a:t>
            </a:r>
            <a:r>
              <a:rPr lang="en-US" sz="1300" b="1" dirty="0">
                <a:highlight>
                  <a:srgbClr val="00FE73"/>
                </a:highlight>
                <a:latin typeface="Consolas" panose="020B0609020204030204" pitchFamily="49" charset="0"/>
              </a:rPr>
              <a:t>/</a:t>
            </a:r>
            <a:r>
              <a:rPr lang="en-US" sz="1300" dirty="0">
                <a:highlight>
                  <a:srgbClr val="00FE73"/>
                </a:highlight>
                <a:latin typeface="Consolas" panose="020B0609020204030204" pitchFamily="49" charset="0"/>
              </a:rPr>
              <a:t> “!”</a:t>
            </a:r>
            <a:endParaRPr lang="en-US" sz="1300" dirty="0">
              <a:highlight>
                <a:srgbClr val="00FE73"/>
              </a:highlight>
            </a:endParaRPr>
          </a:p>
        </p:txBody>
      </p:sp>
      <p:sp>
        <p:nvSpPr>
          <p:cNvPr id="26" name="Блок-схема: внутренняя память 25">
            <a:extLst>
              <a:ext uri="{FF2B5EF4-FFF2-40B4-BE49-F238E27FC236}">
                <a16:creationId xmlns:a16="http://schemas.microsoft.com/office/drawing/2014/main" id="{9134C64D-B396-45C4-8245-188B36238131}"/>
              </a:ext>
            </a:extLst>
          </p:cNvPr>
          <p:cNvSpPr/>
          <p:nvPr/>
        </p:nvSpPr>
        <p:spPr bwMode="auto">
          <a:xfrm>
            <a:off x="6084168" y="4916217"/>
            <a:ext cx="2048244" cy="1329027"/>
          </a:xfrm>
          <a:prstGeom prst="flowChartInternalStorag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u="sng" dirty="0"/>
              <a:t>Virtual Machine</a:t>
            </a:r>
            <a:endParaRPr lang="en-US" u="sng" dirty="0">
              <a:latin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</a:rPr>
              <a:t>X</a:t>
            </a:r>
            <a:r>
              <a:rPr lang="ru-RU" dirty="0">
                <a:latin typeface="Consolas" panose="020B0609020204030204" pitchFamily="49" charset="0"/>
              </a:rPr>
              <a:t>–</a:t>
            </a:r>
            <a:r>
              <a:rPr lang="en-US" dirty="0">
                <a:latin typeface="Consolas" panose="020B0609020204030204" pitchFamily="49" charset="0"/>
              </a:rPr>
              <a:t>Y+Z:</a:t>
            </a:r>
          </a:p>
          <a:p>
            <a:pPr algn="l"/>
            <a:r>
              <a:rPr lang="en-US" dirty="0"/>
              <a:t>PRINT (XYZ)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Куб 26">
            <a:extLst>
              <a:ext uri="{FF2B5EF4-FFF2-40B4-BE49-F238E27FC236}">
                <a16:creationId xmlns:a16="http://schemas.microsoft.com/office/drawing/2014/main" id="{210BFFBE-2535-41B8-8326-84F78A92A727}"/>
              </a:ext>
            </a:extLst>
          </p:cNvPr>
          <p:cNvSpPr/>
          <p:nvPr/>
        </p:nvSpPr>
        <p:spPr bwMode="auto">
          <a:xfrm>
            <a:off x="3474186" y="4149080"/>
            <a:ext cx="1025806" cy="459617"/>
          </a:xfrm>
          <a:prstGeom prst="cube">
            <a:avLst>
              <a:gd name="adj" fmla="val 11809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Loader</a:t>
            </a:r>
          </a:p>
        </p:txBody>
      </p:sp>
      <p:sp>
        <p:nvSpPr>
          <p:cNvPr id="28" name="Стрелка: вправо 27">
            <a:extLst>
              <a:ext uri="{FF2B5EF4-FFF2-40B4-BE49-F238E27FC236}">
                <a16:creationId xmlns:a16="http://schemas.microsoft.com/office/drawing/2014/main" id="{8923EDA8-F3E1-49CD-BA01-D1D9AF441E40}"/>
              </a:ext>
            </a:extLst>
          </p:cNvPr>
          <p:cNvSpPr/>
          <p:nvPr/>
        </p:nvSpPr>
        <p:spPr bwMode="auto">
          <a:xfrm rot="8108563">
            <a:off x="3783461" y="4614709"/>
            <a:ext cx="2537767" cy="484632"/>
          </a:xfrm>
          <a:prstGeom prst="rightArrow">
            <a:avLst/>
          </a:prstGeom>
          <a:solidFill>
            <a:srgbClr val="FF9F9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9" name="Рисунок 28" descr="Пользователь">
            <a:extLst>
              <a:ext uri="{FF2B5EF4-FFF2-40B4-BE49-F238E27FC236}">
                <a16:creationId xmlns:a16="http://schemas.microsoft.com/office/drawing/2014/main" id="{1A274593-253D-4269-A6DB-7A278EEDD53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985142" y="3476676"/>
            <a:ext cx="744412" cy="744412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A48BA481-FA48-49F8-A6DF-33BB6B21B604}"/>
              </a:ext>
            </a:extLst>
          </p:cNvPr>
          <p:cNvSpPr txBox="1"/>
          <p:nvPr/>
        </p:nvSpPr>
        <p:spPr>
          <a:xfrm>
            <a:off x="6441522" y="3280728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Стрелка: вправо 30">
            <a:extLst>
              <a:ext uri="{FF2B5EF4-FFF2-40B4-BE49-F238E27FC236}">
                <a16:creationId xmlns:a16="http://schemas.microsoft.com/office/drawing/2014/main" id="{725CB458-F884-4B99-80DD-A90A0430608A}"/>
              </a:ext>
            </a:extLst>
          </p:cNvPr>
          <p:cNvSpPr/>
          <p:nvPr/>
        </p:nvSpPr>
        <p:spPr bwMode="auto">
          <a:xfrm>
            <a:off x="4860032" y="5589240"/>
            <a:ext cx="1224136" cy="457469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168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Text Box 4">
            <a:extLst>
              <a:ext uri="{FF2B5EF4-FFF2-40B4-BE49-F238E27FC236}">
                <a16:creationId xmlns:a16="http://schemas.microsoft.com/office/drawing/2014/main" id="{F2BDAA81-8857-4F6C-BE9B-13055BBDE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3038" y="5927725"/>
            <a:ext cx="3001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chemeClr val="bg1"/>
                </a:solidFill>
              </a:rPr>
              <a:t>www.themegallery.com</a:t>
            </a:r>
          </a:p>
        </p:txBody>
      </p:sp>
      <p:sp>
        <p:nvSpPr>
          <p:cNvPr id="104453" name="WordArt 5">
            <a:extLst>
              <a:ext uri="{FF2B5EF4-FFF2-40B4-BE49-F238E27FC236}">
                <a16:creationId xmlns:a16="http://schemas.microsoft.com/office/drawing/2014/main" id="{25FB12F3-7DAB-4711-A5C3-4C2A4FC0048A}"/>
              </a:ext>
            </a:extLst>
          </p:cNvPr>
          <p:cNvSpPr>
            <a:spLocks noChangeArrowheads="1" noChangeShapeType="1" noTextEdit="1"/>
          </p:cNvSpPr>
          <p:nvPr/>
        </p:nvSpPr>
        <p:spPr bwMode="gray">
          <a:xfrm>
            <a:off x="1907704" y="4120414"/>
            <a:ext cx="5841937" cy="2160240"/>
          </a:xfrm>
          <a:prstGeom prst="rect">
            <a:avLst/>
          </a:prstGeom>
          <a:solidFill>
            <a:schemeClr val="bg1"/>
          </a:solidFill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Практическое</a:t>
            </a:r>
            <a:b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</a:br>
            <a: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задание</a:t>
            </a:r>
            <a:endParaRPr lang="en-US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chemeClr val="tx2">
                    <a:alpha val="5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EED396FE-FC16-4CDE-A64A-DB4E65DE5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3276600"/>
            <a:ext cx="6324600" cy="381000"/>
          </a:xfrm>
        </p:spPr>
        <p:txBody>
          <a:bodyPr/>
          <a:lstStyle/>
          <a:p>
            <a:r>
              <a:rPr lang="ru-RU" dirty="0"/>
              <a:t>Защита программ и данных</a:t>
            </a:r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CDF22FE-54B1-4D68-AEE4-07BB20E9A38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2600" y="1800225"/>
            <a:ext cx="6629400" cy="1012825"/>
          </a:xfrm>
        </p:spPr>
        <p:txBody>
          <a:bodyPr/>
          <a:lstStyle/>
          <a:p>
            <a:r>
              <a:rPr lang="ru-RU" altLang="en-US" sz="2000" dirty="0"/>
              <a:t>Лекция 5.</a:t>
            </a:r>
            <a:r>
              <a:rPr lang="ru-RU" altLang="en-US" sz="2400" dirty="0"/>
              <a:t/>
            </a:r>
            <a:br>
              <a:rPr lang="ru-RU" altLang="en-US" sz="2400" dirty="0"/>
            </a:br>
            <a:r>
              <a:rPr lang="ru-RU" altLang="en-US" sz="2800" dirty="0"/>
              <a:t>Анализ программного кода</a:t>
            </a:r>
            <a:br>
              <a:rPr lang="ru-RU" altLang="en-US" sz="2800" dirty="0"/>
            </a:br>
            <a:r>
              <a:rPr lang="ru-RU" altLang="en-US" sz="2800" dirty="0"/>
              <a:t>и данных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000" dirty="0"/>
              <a:t>(</a:t>
            </a:r>
            <a:r>
              <a:rPr lang="ru-RU" altLang="en-US" sz="2000" dirty="0"/>
              <a:t>Часть 1. Защита от статического анализа)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3695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ru-RU" dirty="0"/>
              <a:t>Задание на практику – 1</a:t>
            </a:r>
            <a:endParaRPr lang="en-US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0D6E382-AA99-4B51-8B18-3C496B087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6" y="1124743"/>
            <a:ext cx="126553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7579971-16EF-4A62-8112-3A7162EABB18}"/>
              </a:ext>
            </a:extLst>
          </p:cNvPr>
          <p:cNvSpPr/>
          <p:nvPr/>
        </p:nvSpPr>
        <p:spPr>
          <a:xfrm>
            <a:off x="179512" y="1350642"/>
            <a:ext cx="871296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dirty="0"/>
              <a:t>Название</a:t>
            </a:r>
            <a:r>
              <a:rPr lang="en-US" dirty="0"/>
              <a:t>:</a:t>
            </a:r>
            <a:endParaRPr lang="ru-RU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Проведение ручной многоэтапной обфускации кода</a:t>
            </a:r>
          </a:p>
          <a:p>
            <a:pPr lvl="1" algn="l"/>
            <a:endParaRPr lang="ru-RU" dirty="0"/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dirty="0"/>
              <a:t>Цель</a:t>
            </a:r>
            <a:r>
              <a:rPr lang="en-US" dirty="0"/>
              <a:t>:</a:t>
            </a:r>
            <a:endParaRPr lang="ru-RU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Научиться делать свой код защищенным от статического анализа</a:t>
            </a:r>
            <a:br>
              <a:rPr lang="ru-RU" sz="1600" dirty="0"/>
            </a:br>
            <a:endParaRPr lang="ru-RU" dirty="0"/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dirty="0"/>
              <a:t>Будущее применение</a:t>
            </a:r>
            <a:r>
              <a:rPr lang="en-US" dirty="0"/>
              <a:t>:</a:t>
            </a:r>
            <a:endParaRPr lang="ru-RU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Создание защищенного кода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Рассматривание программы со сторон атаки и защиты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Практическое знакомство с механизмами обфускации программ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Умение мыслить не стандартно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Противостояние потенциальному злоумышленнику (Я)</a:t>
            </a:r>
          </a:p>
        </p:txBody>
      </p:sp>
    </p:spTree>
    <p:extLst>
      <p:ext uri="{BB962C8B-B14F-4D97-AF65-F5344CB8AC3E}">
        <p14:creationId xmlns:p14="http://schemas.microsoft.com/office/powerpoint/2010/main" val="367826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</a:t>
            </a:r>
            <a:endParaRPr lang="en-US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9E12CB0-441A-427F-9B7A-4CAE6DEAD5F4}"/>
              </a:ext>
            </a:extLst>
          </p:cNvPr>
          <p:cNvSpPr/>
          <p:nvPr/>
        </p:nvSpPr>
        <p:spPr>
          <a:xfrm>
            <a:off x="0" y="1196752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Освоение образовательной программы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Статистика </a:t>
            </a:r>
            <a:r>
              <a:rPr lang="ru-RU" sz="1600" dirty="0" smtClean="0"/>
              <a:t>посещения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 smtClean="0"/>
              <a:t>Промежуточная аттестация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 smtClean="0"/>
              <a:t>От </a:t>
            </a:r>
            <a:r>
              <a:rPr lang="ru-RU" sz="1600" dirty="0"/>
              <a:t>анализа к защите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Применение категориального деления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Защита от какой атаки: Статического VS Динамического анализа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Защита какого состояния: Хранения VS Выполнения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Защита какой составляющей: Формы VS Содержания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Способы защиты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Запутывание вида программы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Запутывание логики программы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Упаковка программы (с сжатием)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Упаковка программы (с кодированием)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Упаковка программы (с шифрованием)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Виртуализацией выполнения программы</a:t>
            </a:r>
            <a:endParaRPr lang="en-US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Практическое задание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Проведение ручной многоэтапной обфускации кода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Вопросы</a:t>
            </a:r>
            <a:endParaRPr lang="en-US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711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ru-RU" dirty="0"/>
              <a:t>Задание на практику – 2</a:t>
            </a:r>
            <a:br>
              <a:rPr lang="ru-RU" dirty="0"/>
            </a:br>
            <a:r>
              <a:rPr lang="ru-RU" sz="2400" dirty="0"/>
              <a:t>(Шаги выполнения – для структуры отчета)</a:t>
            </a:r>
            <a:endParaRPr lang="en-US" sz="2400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0D6E382-AA99-4B51-8B18-3C496B087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6" y="1124743"/>
            <a:ext cx="126553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7579971-16EF-4A62-8112-3A7162EABB18}"/>
              </a:ext>
            </a:extLst>
          </p:cNvPr>
          <p:cNvSpPr/>
          <p:nvPr/>
        </p:nvSpPr>
        <p:spPr>
          <a:xfrm>
            <a:off x="179512" y="1196752"/>
            <a:ext cx="8712968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700" u="sng" dirty="0"/>
              <a:t>Шаг 0.</a:t>
            </a:r>
            <a:r>
              <a:rPr lang="ru-RU" sz="1700" dirty="0"/>
              <a:t> Реализовать программу простейшего калькулятора</a:t>
            </a:r>
            <a:br>
              <a:rPr lang="ru-RU" sz="1700" dirty="0"/>
            </a:br>
            <a:r>
              <a:rPr lang="ru-RU" sz="1700" dirty="0"/>
              <a:t>со следующим функционалом и требованиями</a:t>
            </a:r>
            <a:r>
              <a:rPr lang="en-US" sz="17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ru-RU" sz="1700" dirty="0"/>
              <a:t>Запрашивается последовательно ввод</a:t>
            </a:r>
            <a:r>
              <a:rPr lang="en-US" sz="1700" dirty="0"/>
              <a:t>:</a:t>
            </a: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ru-RU" sz="1700" dirty="0"/>
              <a:t>Первого числа</a:t>
            </a:r>
            <a:r>
              <a:rPr lang="en-US" sz="1700" dirty="0"/>
              <a:t> – X</a:t>
            </a: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ru-RU" sz="1700" dirty="0"/>
              <a:t>Операции</a:t>
            </a:r>
            <a:r>
              <a:rPr lang="en-US" sz="1700" dirty="0"/>
              <a:t> OP – { + – * / }</a:t>
            </a: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ru-RU" sz="1700" dirty="0"/>
              <a:t>Второго числа </a:t>
            </a:r>
            <a:r>
              <a:rPr lang="en-US" sz="1700" dirty="0"/>
              <a:t>– Y</a:t>
            </a:r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ru-RU" sz="1700" dirty="0"/>
              <a:t>Выводится результат введенного выражения</a:t>
            </a:r>
            <a:r>
              <a:rPr lang="en-US" sz="1700" dirty="0"/>
              <a:t>:</a:t>
            </a: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ru-RU" sz="1700" dirty="0"/>
              <a:t>Вычисляется</a:t>
            </a:r>
            <a:r>
              <a:rPr lang="en-US" sz="1700" dirty="0"/>
              <a:t> “X OP Y”</a:t>
            </a:r>
            <a:endParaRPr lang="ru-RU" sz="1700" dirty="0"/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ru-RU" sz="1700" dirty="0"/>
              <a:t>Проверяется деление на </a:t>
            </a:r>
            <a:r>
              <a:rPr lang="en-US" sz="1700" dirty="0"/>
              <a:t>“0”</a:t>
            </a: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ru-RU" sz="1700" dirty="0"/>
              <a:t>Если </a:t>
            </a:r>
            <a:r>
              <a:rPr lang="en-US" sz="1700" dirty="0"/>
              <a:t>“Y == 0” </a:t>
            </a:r>
            <a:r>
              <a:rPr lang="ru-RU" sz="1700" dirty="0"/>
              <a:t>И </a:t>
            </a:r>
            <a:r>
              <a:rPr lang="en-US" sz="1700" dirty="0"/>
              <a:t>“OP == ‘/’”</a:t>
            </a:r>
            <a:r>
              <a:rPr lang="ru-RU" sz="1700" dirty="0"/>
              <a:t>, то выводится ошибка</a:t>
            </a:r>
            <a:r>
              <a:rPr lang="en-US" sz="1700" dirty="0"/>
              <a:t>: “Divided by zero!”</a:t>
            </a:r>
            <a:endParaRPr lang="ru-RU" sz="1700" dirty="0"/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ru-RU" sz="1700" dirty="0"/>
              <a:t>Калькулятор имеет исходный код</a:t>
            </a:r>
            <a:r>
              <a:rPr lang="en-US" sz="1700" dirty="0"/>
              <a:t>:</a:t>
            </a: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ru-RU" sz="1700" dirty="0"/>
              <a:t>На любом языке из </a:t>
            </a:r>
            <a:r>
              <a:rPr lang="en-US" sz="1700" dirty="0"/>
              <a:t>{Java, C/C++/C#, Python}</a:t>
            </a:r>
            <a:endParaRPr lang="ru-RU" sz="1700" dirty="0"/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ru-RU" sz="1700" dirty="0"/>
              <a:t>С абсолютно простой и понятной логикой (</a:t>
            </a:r>
            <a:r>
              <a:rPr lang="ru-RU" sz="1700" dirty="0">
                <a:solidFill>
                  <a:srgbClr val="017514"/>
                </a:solidFill>
              </a:rPr>
              <a:t>даже ребенку</a:t>
            </a:r>
            <a:r>
              <a:rPr lang="ru-RU" sz="1700" dirty="0"/>
              <a:t>)</a:t>
            </a: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ru-RU" sz="1700" dirty="0"/>
              <a:t>С понятными именами переменных, констант, функций</a:t>
            </a: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ru-RU" sz="1700" dirty="0"/>
              <a:t>С комментариями к функциям</a:t>
            </a:r>
            <a:endParaRPr lang="en-US" sz="1700" dirty="0"/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ru-RU" sz="1700" dirty="0"/>
              <a:t>Функций – не менее 5 (чтобы не было программы в одну строчку!)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700" b="1" dirty="0"/>
              <a:t>Добавить программы код в отчет – Листинг 0</a:t>
            </a:r>
            <a:endParaRPr lang="ru-RU" sz="17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2D2BA6-4CE1-4499-9BF3-C95FDAD09FD0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Каждый шаг обфускации должен затруднять понимание кода</a:t>
            </a:r>
          </a:p>
        </p:txBody>
      </p:sp>
    </p:spTree>
    <p:extLst>
      <p:ext uri="{BB962C8B-B14F-4D97-AF65-F5344CB8AC3E}">
        <p14:creationId xmlns:p14="http://schemas.microsoft.com/office/powerpoint/2010/main" val="1891017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ru-RU" dirty="0"/>
              <a:t>Задание на практику – 3</a:t>
            </a:r>
            <a:br>
              <a:rPr lang="ru-RU" dirty="0"/>
            </a:br>
            <a:r>
              <a:rPr lang="ru-RU" sz="2400" dirty="0"/>
              <a:t>(Шаги выполнения – для структуры отчета)</a:t>
            </a:r>
            <a:endParaRPr lang="en-US" sz="2400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0D6E382-AA99-4B51-8B18-3C496B087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6" y="1124743"/>
            <a:ext cx="126553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7579971-16EF-4A62-8112-3A7162EABB18}"/>
              </a:ext>
            </a:extLst>
          </p:cNvPr>
          <p:cNvSpPr/>
          <p:nvPr/>
        </p:nvSpPr>
        <p:spPr>
          <a:xfrm>
            <a:off x="179512" y="1196752"/>
            <a:ext cx="87129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700" u="sng" dirty="0"/>
              <a:t>Шаг 1.</a:t>
            </a:r>
            <a:r>
              <a:rPr lang="ru-RU" sz="1700" dirty="0"/>
              <a:t> Провести обфускацию кода №1</a:t>
            </a:r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ru-RU" sz="1700" dirty="0"/>
              <a:t>Удалить комментарии в коде</a:t>
            </a:r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ru-RU" sz="1700" dirty="0"/>
              <a:t>Изменить имена в коде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700" b="1" dirty="0"/>
              <a:t>Добавить программы код в отчет – Листинг 1</a:t>
            </a:r>
            <a:endParaRPr lang="ru-RU" sz="1700" dirty="0"/>
          </a:p>
          <a:p>
            <a:pPr algn="l"/>
            <a:endParaRPr lang="en-US" sz="1700" u="sng" dirty="0"/>
          </a:p>
          <a:p>
            <a:pPr algn="l"/>
            <a:r>
              <a:rPr lang="ru-RU" sz="1700" u="sng" dirty="0"/>
              <a:t>Шаг 2.</a:t>
            </a:r>
            <a:r>
              <a:rPr lang="ru-RU" sz="1700" dirty="0"/>
              <a:t> Провести обфускацию кода №2</a:t>
            </a:r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ru-RU" sz="1700" dirty="0"/>
              <a:t>Добавить мусорные данные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700" b="1" dirty="0"/>
              <a:t>Добавить программы код в отчет – Листинг 2</a:t>
            </a:r>
            <a:endParaRPr lang="ru-RU" sz="1700" dirty="0"/>
          </a:p>
          <a:p>
            <a:pPr algn="l"/>
            <a:endParaRPr lang="ru-RU" sz="1700" dirty="0"/>
          </a:p>
          <a:p>
            <a:pPr algn="l"/>
            <a:r>
              <a:rPr lang="ru-RU" sz="1700" u="sng" dirty="0"/>
              <a:t>Шаг 3.</a:t>
            </a:r>
            <a:r>
              <a:rPr lang="ru-RU" sz="1700" dirty="0"/>
              <a:t> Провести обфускацию кода №3</a:t>
            </a:r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ru-RU" sz="1700" dirty="0"/>
              <a:t>Изменить структуры данных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700" b="1" dirty="0"/>
              <a:t>Добавить программы код в отчет – Листинг 3</a:t>
            </a:r>
            <a:endParaRPr lang="ru-RU" sz="17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ru-RU" sz="1700" dirty="0"/>
          </a:p>
          <a:p>
            <a:pPr algn="l"/>
            <a:r>
              <a:rPr lang="ru-RU" sz="1700" u="sng" dirty="0"/>
              <a:t>Шаг 4.</a:t>
            </a:r>
            <a:r>
              <a:rPr lang="ru-RU" sz="1700" dirty="0"/>
              <a:t> Провести обфускацию кода №</a:t>
            </a:r>
            <a:r>
              <a:rPr lang="en-US" sz="1700" dirty="0"/>
              <a:t>4</a:t>
            </a:r>
            <a:endParaRPr lang="ru-RU" sz="1700" dirty="0"/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ru-RU" sz="1700" dirty="0"/>
              <a:t>Изменить потоки управления (</a:t>
            </a:r>
            <a:r>
              <a:rPr lang="en-US" sz="1700" dirty="0"/>
              <a:t>if, switch, for, while/do)</a:t>
            </a:r>
            <a:endParaRPr lang="ru-RU" sz="17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700" b="1" dirty="0"/>
              <a:t>Добавить программы код в отчет – Листинг 4</a:t>
            </a:r>
            <a:endParaRPr lang="ru-RU" sz="17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ru-RU" sz="1700" dirty="0"/>
          </a:p>
          <a:p>
            <a:pPr algn="l"/>
            <a:r>
              <a:rPr lang="ru-RU" sz="1700" u="sng" dirty="0"/>
              <a:t>Шаг </a:t>
            </a:r>
            <a:r>
              <a:rPr lang="en-US" sz="1700" u="sng" dirty="0"/>
              <a:t>5</a:t>
            </a:r>
            <a:r>
              <a:rPr lang="ru-RU" sz="1700" u="sng" dirty="0"/>
              <a:t>.</a:t>
            </a:r>
            <a:r>
              <a:rPr lang="ru-RU" sz="1700" dirty="0"/>
              <a:t> Провести обфускацию кода №</a:t>
            </a:r>
            <a:r>
              <a:rPr lang="en-US" sz="1700" dirty="0"/>
              <a:t>5</a:t>
            </a:r>
            <a:endParaRPr lang="ru-RU" sz="1700" dirty="0"/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ru-RU" sz="1700" dirty="0"/>
              <a:t>Добавить мусорные операции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700" b="1" dirty="0"/>
              <a:t>Добавить программы код в отчет – Листинг 5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6272214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ru-RU" dirty="0"/>
              <a:t>Задание на практику – 4</a:t>
            </a:r>
            <a:br>
              <a:rPr lang="ru-RU" dirty="0"/>
            </a:br>
            <a:r>
              <a:rPr lang="ru-RU" sz="2400" dirty="0"/>
              <a:t>(Шаги выполнения – для структуры отчета)</a:t>
            </a:r>
            <a:endParaRPr lang="en-US" sz="2400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0D6E382-AA99-4B51-8B18-3C496B087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6" y="1124743"/>
            <a:ext cx="126553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7579971-16EF-4A62-8112-3A7162EABB18}"/>
              </a:ext>
            </a:extLst>
          </p:cNvPr>
          <p:cNvSpPr/>
          <p:nvPr/>
        </p:nvSpPr>
        <p:spPr>
          <a:xfrm>
            <a:off x="179512" y="1196752"/>
            <a:ext cx="8712968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700" u="sng" dirty="0"/>
              <a:t>Шаг 6.</a:t>
            </a:r>
            <a:r>
              <a:rPr lang="ru-RU" sz="1700" dirty="0"/>
              <a:t> Провести обфускацию кода №6</a:t>
            </a:r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ru-RU" sz="1700" dirty="0"/>
              <a:t>Придумать и реализовать собственный </a:t>
            </a:r>
            <a:r>
              <a:rPr lang="en-US" sz="1700" dirty="0"/>
              <a:t>“</a:t>
            </a:r>
            <a:r>
              <a:rPr lang="ru-RU" sz="1700" dirty="0">
                <a:solidFill>
                  <a:srgbClr val="017514"/>
                </a:solidFill>
              </a:rPr>
              <a:t>авторский</a:t>
            </a:r>
            <a:r>
              <a:rPr lang="en-US" sz="1700" dirty="0">
                <a:solidFill>
                  <a:srgbClr val="017514"/>
                </a:solidFill>
              </a:rPr>
              <a:t>”</a:t>
            </a:r>
            <a:r>
              <a:rPr lang="ru-RU" sz="1700" dirty="0">
                <a:solidFill>
                  <a:srgbClr val="017514"/>
                </a:solidFill>
              </a:rPr>
              <a:t> способ обфускации</a:t>
            </a: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ru-RU" sz="1700" dirty="0"/>
              <a:t>Любой, вплоть до упаковки данных или виртуализации логики</a:t>
            </a:r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ru-RU" sz="1700" dirty="0"/>
              <a:t>Постараться сделать так, чтобы потенциальный злоумышленник не догадался, что на самом деле делает программа</a:t>
            </a: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ru-RU" sz="1700" dirty="0"/>
              <a:t>Им буду Я</a:t>
            </a: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ru-RU" sz="1700" dirty="0"/>
              <a:t>Оценивать буду субъективно</a:t>
            </a: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ru-RU" sz="1700" dirty="0"/>
              <a:t>На следующей лекции объявлю, чей способ самый </a:t>
            </a:r>
            <a:r>
              <a:rPr lang="ru-RU" sz="1700" i="1" dirty="0">
                <a:solidFill>
                  <a:srgbClr val="C00000"/>
                </a:solidFill>
              </a:rPr>
              <a:t>крутой</a:t>
            </a: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ru-RU" sz="1700" dirty="0"/>
              <a:t>Приз победителю – обсуждаемо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700" b="1" dirty="0"/>
              <a:t>Добавить программы код в отчет – Листинг 6</a:t>
            </a:r>
            <a:endParaRPr lang="ru-RU" sz="1700" dirty="0"/>
          </a:p>
          <a:p>
            <a:pPr algn="l"/>
            <a:endParaRPr lang="ru-RU" sz="1700" dirty="0"/>
          </a:p>
          <a:p>
            <a:pPr algn="l"/>
            <a:r>
              <a:rPr lang="ru-RU" sz="1700" u="sng" dirty="0"/>
              <a:t>Шаг 7.</a:t>
            </a:r>
            <a:r>
              <a:rPr lang="ru-RU" sz="1700" dirty="0"/>
              <a:t> Скомпилировать программу и проверить ее работоспособность для</a:t>
            </a:r>
            <a:r>
              <a:rPr lang="en-US" sz="1700" dirty="0"/>
              <a:t>:</a:t>
            </a:r>
            <a:endParaRPr lang="ru-RU" sz="1700" dirty="0"/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ru-RU" sz="1700" dirty="0"/>
              <a:t>Вычисления операции</a:t>
            </a:r>
            <a:r>
              <a:rPr lang="en-US" sz="1700" dirty="0"/>
              <a:t>: +</a:t>
            </a:r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ru-RU" sz="1700" dirty="0"/>
              <a:t>Вычисления операции</a:t>
            </a:r>
            <a:r>
              <a:rPr lang="en-US" sz="1700" dirty="0"/>
              <a:t>: –</a:t>
            </a:r>
            <a:endParaRPr lang="ru-RU" sz="1700" dirty="0"/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ru-RU" sz="1700" dirty="0"/>
              <a:t>Вычисления операции</a:t>
            </a:r>
            <a:r>
              <a:rPr lang="en-US" sz="1700" dirty="0"/>
              <a:t>: *</a:t>
            </a:r>
            <a:endParaRPr lang="ru-RU" sz="1700" dirty="0"/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ru-RU" sz="1700" dirty="0"/>
              <a:t>Вычисления операции</a:t>
            </a:r>
            <a:r>
              <a:rPr lang="en-US" sz="1700" dirty="0"/>
              <a:t>: / (</a:t>
            </a:r>
            <a:r>
              <a:rPr lang="ru-RU" sz="1700" dirty="0"/>
              <a:t>без деления на 0</a:t>
            </a:r>
            <a:r>
              <a:rPr lang="en-US" sz="1700" dirty="0"/>
              <a:t>)</a:t>
            </a:r>
            <a:endParaRPr lang="ru-RU" sz="1700" dirty="0"/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ru-RU" sz="1700" dirty="0"/>
              <a:t>Вычисления операции</a:t>
            </a:r>
            <a:r>
              <a:rPr lang="en-US" sz="1700" dirty="0"/>
              <a:t>: / (</a:t>
            </a:r>
            <a:r>
              <a:rPr lang="ru-RU" sz="1700" dirty="0"/>
              <a:t>с делением на 0 и выводом ошибки</a:t>
            </a:r>
            <a:r>
              <a:rPr lang="en-US" sz="1700" dirty="0"/>
              <a:t>)</a:t>
            </a:r>
            <a:endParaRPr lang="ru-RU" sz="1700" dirty="0"/>
          </a:p>
          <a:p>
            <a:pPr algn="l"/>
            <a:r>
              <a:rPr lang="ru-RU" sz="1700" dirty="0"/>
              <a:t>        </a:t>
            </a:r>
            <a:r>
              <a:rPr lang="en-US" sz="1700" dirty="0"/>
              <a:t>//</a:t>
            </a:r>
            <a:r>
              <a:rPr lang="ru-RU" sz="1700" dirty="0"/>
              <a:t> То есть провести и записать 5 тестов работы программы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700" b="1" dirty="0"/>
              <a:t>Добавить результаты вывода программы в отчет – Листинг 7</a:t>
            </a:r>
            <a:endParaRPr lang="ru-RU" sz="1700" dirty="0"/>
          </a:p>
        </p:txBody>
      </p:sp>
      <p:sp>
        <p:nvSpPr>
          <p:cNvPr id="5" name="Пузырек для мыслей: облако 4">
            <a:extLst>
              <a:ext uri="{FF2B5EF4-FFF2-40B4-BE49-F238E27FC236}">
                <a16:creationId xmlns:a16="http://schemas.microsoft.com/office/drawing/2014/main" id="{AB522F42-7AD8-4C25-A415-0C93E5B38158}"/>
              </a:ext>
            </a:extLst>
          </p:cNvPr>
          <p:cNvSpPr/>
          <p:nvPr/>
        </p:nvSpPr>
        <p:spPr bwMode="auto">
          <a:xfrm>
            <a:off x="6444208" y="4365104"/>
            <a:ext cx="2520280" cy="1080120"/>
          </a:xfrm>
          <a:prstGeom prst="cloudCallout">
            <a:avLst>
              <a:gd name="adj1" fmla="val -49378"/>
              <a:gd name="adj2" fmla="val -44029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/>
              <a:t>А у всех ли заработает после обфускации?</a:t>
            </a:r>
            <a:r>
              <a:rPr lang="en-US" sz="1400" dirty="0"/>
              <a:t> =)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0845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Text Box 4">
            <a:extLst>
              <a:ext uri="{FF2B5EF4-FFF2-40B4-BE49-F238E27FC236}">
                <a16:creationId xmlns:a16="http://schemas.microsoft.com/office/drawing/2014/main" id="{F2BDAA81-8857-4F6C-BE9B-13055BBDE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3038" y="5927725"/>
            <a:ext cx="3001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chemeClr val="bg1"/>
                </a:solidFill>
              </a:rPr>
              <a:t>www.themegallery.com</a:t>
            </a:r>
          </a:p>
        </p:txBody>
      </p:sp>
      <p:sp>
        <p:nvSpPr>
          <p:cNvPr id="104453" name="WordArt 5">
            <a:extLst>
              <a:ext uri="{FF2B5EF4-FFF2-40B4-BE49-F238E27FC236}">
                <a16:creationId xmlns:a16="http://schemas.microsoft.com/office/drawing/2014/main" id="{25FB12F3-7DAB-4711-A5C3-4C2A4FC0048A}"/>
              </a:ext>
            </a:extLst>
          </p:cNvPr>
          <p:cNvSpPr>
            <a:spLocks noChangeArrowheads="1" noChangeShapeType="1" noTextEdit="1"/>
          </p:cNvSpPr>
          <p:nvPr/>
        </p:nvSpPr>
        <p:spPr bwMode="gray">
          <a:xfrm>
            <a:off x="1907704" y="4509120"/>
            <a:ext cx="5841937" cy="2160240"/>
          </a:xfrm>
          <a:prstGeom prst="rect">
            <a:avLst/>
          </a:prstGeom>
          <a:solidFill>
            <a:schemeClr val="bg1"/>
          </a:solidFill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Вопросы</a:t>
            </a:r>
          </a:p>
          <a:p>
            <a:endParaRPr lang="en-US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chemeClr val="tx2">
                    <a:alpha val="5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EED396FE-FC16-4CDE-A64A-DB4E65DE5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3276600"/>
            <a:ext cx="6324600" cy="381000"/>
          </a:xfrm>
        </p:spPr>
        <p:txBody>
          <a:bodyPr/>
          <a:lstStyle/>
          <a:p>
            <a:r>
              <a:rPr lang="ru-RU" dirty="0"/>
              <a:t>Защита программ и данных</a:t>
            </a:r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CDF22FE-54B1-4D68-AEE4-07BB20E9A38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2600" y="1800225"/>
            <a:ext cx="6629400" cy="1012825"/>
          </a:xfrm>
        </p:spPr>
        <p:txBody>
          <a:bodyPr/>
          <a:lstStyle/>
          <a:p>
            <a:r>
              <a:rPr lang="ru-RU" altLang="en-US" sz="2000" dirty="0"/>
              <a:t>Лекция 5.</a:t>
            </a:r>
            <a:r>
              <a:rPr lang="ru-RU" altLang="en-US" sz="2400" dirty="0"/>
              <a:t/>
            </a:r>
            <a:br>
              <a:rPr lang="ru-RU" altLang="en-US" sz="2400" dirty="0"/>
            </a:br>
            <a:r>
              <a:rPr lang="ru-RU" altLang="en-US" sz="2800" dirty="0"/>
              <a:t>Анализ программного кода</a:t>
            </a:r>
            <a:br>
              <a:rPr lang="ru-RU" altLang="en-US" sz="2800" dirty="0"/>
            </a:br>
            <a:r>
              <a:rPr lang="ru-RU" altLang="en-US" sz="2800" dirty="0"/>
              <a:t>и данных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000" dirty="0"/>
              <a:t>(</a:t>
            </a:r>
            <a:r>
              <a:rPr lang="ru-RU" altLang="en-US" sz="2000" dirty="0"/>
              <a:t>Часть 1. Защита от статического анализа)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Статистика посещения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  <a:r>
              <a:rPr lang="ru-RU" sz="1050" i="1" dirty="0">
                <a:highlight>
                  <a:srgbClr val="00FF00"/>
                </a:highlight>
              </a:rPr>
              <a:t>Лучше всех</a:t>
            </a:r>
            <a:r>
              <a:rPr lang="ru-RU" sz="1050" i="1" dirty="0"/>
              <a:t>    </a:t>
            </a:r>
            <a:r>
              <a:rPr lang="ru-RU" sz="1050" i="1" dirty="0">
                <a:highlight>
                  <a:srgbClr val="FFFF00"/>
                </a:highlight>
              </a:rPr>
              <a:t>Хуже всех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8BE5975-286B-430E-953A-3FE47CE5B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2" y="1145885"/>
            <a:ext cx="4499992" cy="1405791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5545FB8B-3D2F-44B9-8872-96B6233DC6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1618" y="1124744"/>
            <a:ext cx="4572000" cy="1377049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9099E25E-03A1-481D-B490-F8C92A7EA8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330" y="3861048"/>
            <a:ext cx="4528406" cy="140579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602AEEDE-F555-4A23-BFF6-8D2E59EB93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3861047"/>
            <a:ext cx="4545177" cy="160273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DDAFE94-5DBB-4A2A-9215-976321AF83B8}"/>
              </a:ext>
            </a:extLst>
          </p:cNvPr>
          <p:cNvSpPr txBox="1"/>
          <p:nvPr/>
        </p:nvSpPr>
        <p:spPr>
          <a:xfrm>
            <a:off x="2199280" y="4631024"/>
            <a:ext cx="1056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ИКБ-63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48A826D-3252-4296-BA5C-99663083557D}"/>
              </a:ext>
            </a:extLst>
          </p:cNvPr>
          <p:cNvSpPr txBox="1"/>
          <p:nvPr/>
        </p:nvSpPr>
        <p:spPr>
          <a:xfrm>
            <a:off x="6750435" y="1664114"/>
            <a:ext cx="1056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ИКБ-62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B1DFBE8-FAAF-4F21-B057-B0D95E74E8E5}"/>
              </a:ext>
            </a:extLst>
          </p:cNvPr>
          <p:cNvSpPr txBox="1"/>
          <p:nvPr/>
        </p:nvSpPr>
        <p:spPr>
          <a:xfrm>
            <a:off x="2081249" y="1664114"/>
            <a:ext cx="1056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ИКБ-61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6D7E1EC-D6C5-4E06-AD67-6CA8444F4EB4}"/>
              </a:ext>
            </a:extLst>
          </p:cNvPr>
          <p:cNvSpPr txBox="1"/>
          <p:nvPr/>
        </p:nvSpPr>
        <p:spPr>
          <a:xfrm>
            <a:off x="6806990" y="4651679"/>
            <a:ext cx="1056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ИКБ-64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22" name="Таблица 21">
            <a:extLst>
              <a:ext uri="{FF2B5EF4-FFF2-40B4-BE49-F238E27FC236}">
                <a16:creationId xmlns:a16="http://schemas.microsoft.com/office/drawing/2014/main" id="{42006BB4-30E5-4926-A501-3D8E3C0099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178646"/>
              </p:ext>
            </p:extLst>
          </p:nvPr>
        </p:nvGraphicFramePr>
        <p:xfrm>
          <a:off x="11106" y="2575575"/>
          <a:ext cx="2688686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343">
                  <a:extLst>
                    <a:ext uri="{9D8B030D-6E8A-4147-A177-3AD203B41FA5}">
                      <a16:colId xmlns:a16="http://schemas.microsoft.com/office/drawing/2014/main" val="2800050713"/>
                    </a:ext>
                  </a:extLst>
                </a:gridCol>
                <a:gridCol w="1344343">
                  <a:extLst>
                    <a:ext uri="{9D8B030D-6E8A-4147-A177-3AD203B41FA5}">
                      <a16:colId xmlns:a16="http://schemas.microsoft.com/office/drawing/2014/main" val="294187044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r>
                        <a:rPr lang="ru-RU" sz="1100" dirty="0"/>
                        <a:t>Мероприятие</a:t>
                      </a:r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Процент</a:t>
                      </a:r>
                      <a:endParaRPr lang="en-US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9055541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ru-RU" sz="1100" dirty="0"/>
                        <a:t>Лекции</a:t>
                      </a:r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46%</a:t>
                      </a:r>
                      <a:endParaRPr lang="en-US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31522733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ru-RU" sz="1100" dirty="0"/>
                        <a:t>Практика</a:t>
                      </a:r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highlight>
                            <a:srgbClr val="FFFF00"/>
                          </a:highlight>
                        </a:rPr>
                        <a:t>48%</a:t>
                      </a:r>
                      <a:endParaRPr lang="en-US" sz="1100" dirty="0">
                        <a:highlight>
                          <a:srgbClr val="FFFF00"/>
                        </a:highlight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6018839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ru-RU" sz="1100" dirty="0"/>
                        <a:t>Задания</a:t>
                      </a:r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00FF00"/>
                          </a:highlight>
                        </a:rPr>
                        <a:t>25%</a:t>
                      </a:r>
                      <a:endParaRPr lang="en-US" sz="1100" dirty="0">
                        <a:solidFill>
                          <a:srgbClr val="FF0000"/>
                        </a:solidFill>
                        <a:highlight>
                          <a:srgbClr val="00FF00"/>
                        </a:highlight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241561642"/>
                  </a:ext>
                </a:extLst>
              </a:tr>
            </a:tbl>
          </a:graphicData>
        </a:graphic>
      </p:graphicFrame>
      <p:graphicFrame>
        <p:nvGraphicFramePr>
          <p:cNvPr id="23" name="Таблица 22">
            <a:extLst>
              <a:ext uri="{FF2B5EF4-FFF2-40B4-BE49-F238E27FC236}">
                <a16:creationId xmlns:a16="http://schemas.microsoft.com/office/drawing/2014/main" id="{A0BDEAAD-97C0-4708-AD5F-0FA7DF60FC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69497"/>
              </p:ext>
            </p:extLst>
          </p:nvPr>
        </p:nvGraphicFramePr>
        <p:xfrm>
          <a:off x="3774" y="5515991"/>
          <a:ext cx="2696018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009">
                  <a:extLst>
                    <a:ext uri="{9D8B030D-6E8A-4147-A177-3AD203B41FA5}">
                      <a16:colId xmlns:a16="http://schemas.microsoft.com/office/drawing/2014/main" val="2800050713"/>
                    </a:ext>
                  </a:extLst>
                </a:gridCol>
                <a:gridCol w="1348009">
                  <a:extLst>
                    <a:ext uri="{9D8B030D-6E8A-4147-A177-3AD203B41FA5}">
                      <a16:colId xmlns:a16="http://schemas.microsoft.com/office/drawing/2014/main" val="294187044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r>
                        <a:rPr lang="ru-RU" sz="1100" dirty="0"/>
                        <a:t>Мероприятие</a:t>
                      </a:r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Процент</a:t>
                      </a:r>
                      <a:endParaRPr lang="en-US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9055541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ru-RU" sz="1100" dirty="0"/>
                        <a:t>Лекции</a:t>
                      </a:r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highlight>
                            <a:srgbClr val="FFFF00"/>
                          </a:highlight>
                        </a:rPr>
                        <a:t>44%</a:t>
                      </a:r>
                      <a:endParaRPr lang="en-US" sz="1100" dirty="0">
                        <a:highlight>
                          <a:srgbClr val="FFFF00"/>
                        </a:highlight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31522733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ru-RU" sz="1100" dirty="0"/>
                        <a:t>Практика</a:t>
                      </a:r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53%</a:t>
                      </a:r>
                      <a:endParaRPr lang="en-US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6018839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ru-RU" sz="1100" dirty="0"/>
                        <a:t>Задания</a:t>
                      </a:r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highlight>
                            <a:srgbClr val="FFFF00"/>
                          </a:highlight>
                        </a:rPr>
                        <a:t>13%</a:t>
                      </a:r>
                      <a:endParaRPr lang="en-US" sz="1100" dirty="0">
                        <a:highlight>
                          <a:srgbClr val="FFFF00"/>
                        </a:highlight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241561642"/>
                  </a:ext>
                </a:extLst>
              </a:tr>
            </a:tbl>
          </a:graphicData>
        </a:graphic>
      </p:graphicFrame>
      <p:graphicFrame>
        <p:nvGraphicFramePr>
          <p:cNvPr id="24" name="Таблица 23">
            <a:extLst>
              <a:ext uri="{FF2B5EF4-FFF2-40B4-BE49-F238E27FC236}">
                <a16:creationId xmlns:a16="http://schemas.microsoft.com/office/drawing/2014/main" id="{C2BA5631-0B1A-4AFA-9694-A041BD24F4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599722"/>
              </p:ext>
            </p:extLst>
          </p:nvPr>
        </p:nvGraphicFramePr>
        <p:xfrm>
          <a:off x="4572000" y="2575575"/>
          <a:ext cx="2808312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56">
                  <a:extLst>
                    <a:ext uri="{9D8B030D-6E8A-4147-A177-3AD203B41FA5}">
                      <a16:colId xmlns:a16="http://schemas.microsoft.com/office/drawing/2014/main" val="2800050713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294187044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r>
                        <a:rPr lang="ru-RU" sz="1100" dirty="0"/>
                        <a:t>Мероприятие</a:t>
                      </a:r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Процент</a:t>
                      </a:r>
                      <a:endParaRPr lang="en-US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9055541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ru-RU" sz="1100" dirty="0"/>
                        <a:t>Лекции</a:t>
                      </a:r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00FF00"/>
                          </a:highlight>
                        </a:rPr>
                        <a:t>58%</a:t>
                      </a:r>
                      <a:endParaRPr lang="en-US" sz="1100" dirty="0">
                        <a:solidFill>
                          <a:srgbClr val="FF0000"/>
                        </a:solidFill>
                        <a:highlight>
                          <a:srgbClr val="00FF00"/>
                        </a:highlight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31522733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ru-RU" sz="1100" dirty="0"/>
                        <a:t>Практика</a:t>
                      </a:r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55%</a:t>
                      </a:r>
                      <a:endParaRPr lang="en-US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6018839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ru-RU" sz="1100" dirty="0"/>
                        <a:t>Задания</a:t>
                      </a:r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20%</a:t>
                      </a:r>
                      <a:endParaRPr lang="en-US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241561642"/>
                  </a:ext>
                </a:extLst>
              </a:tr>
            </a:tbl>
          </a:graphicData>
        </a:graphic>
      </p:graphicFrame>
      <p:graphicFrame>
        <p:nvGraphicFramePr>
          <p:cNvPr id="25" name="Таблица 24">
            <a:extLst>
              <a:ext uri="{FF2B5EF4-FFF2-40B4-BE49-F238E27FC236}">
                <a16:creationId xmlns:a16="http://schemas.microsoft.com/office/drawing/2014/main" id="{AF6C7AF9-164B-4076-B5B8-18176E11FA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003224"/>
              </p:ext>
            </p:extLst>
          </p:nvPr>
        </p:nvGraphicFramePr>
        <p:xfrm>
          <a:off x="4552690" y="5517232"/>
          <a:ext cx="2696018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009">
                  <a:extLst>
                    <a:ext uri="{9D8B030D-6E8A-4147-A177-3AD203B41FA5}">
                      <a16:colId xmlns:a16="http://schemas.microsoft.com/office/drawing/2014/main" val="2800050713"/>
                    </a:ext>
                  </a:extLst>
                </a:gridCol>
                <a:gridCol w="1348009">
                  <a:extLst>
                    <a:ext uri="{9D8B030D-6E8A-4147-A177-3AD203B41FA5}">
                      <a16:colId xmlns:a16="http://schemas.microsoft.com/office/drawing/2014/main" val="294187044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r>
                        <a:rPr lang="ru-RU" sz="1100" dirty="0"/>
                        <a:t>Мероприятие</a:t>
                      </a:r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Процент</a:t>
                      </a:r>
                      <a:endParaRPr lang="en-US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9055541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ru-RU" sz="1100" dirty="0"/>
                        <a:t>Лекции</a:t>
                      </a:r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00FF00"/>
                          </a:highlight>
                        </a:rPr>
                        <a:t>58%</a:t>
                      </a:r>
                      <a:endParaRPr lang="en-US" sz="1100" dirty="0">
                        <a:solidFill>
                          <a:srgbClr val="FF0000"/>
                        </a:solidFill>
                        <a:highlight>
                          <a:srgbClr val="00FF00"/>
                        </a:highlight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31522733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ru-RU" sz="1100" dirty="0"/>
                        <a:t>Практика</a:t>
                      </a:r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00FF00"/>
                          </a:highlight>
                        </a:rPr>
                        <a:t>61%</a:t>
                      </a:r>
                      <a:endParaRPr lang="en-US" sz="1100" dirty="0">
                        <a:solidFill>
                          <a:srgbClr val="FF0000"/>
                        </a:solidFill>
                        <a:highlight>
                          <a:srgbClr val="00FF00"/>
                        </a:highlight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6018839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ru-RU" sz="1100" dirty="0"/>
                        <a:t>Задания</a:t>
                      </a:r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22%</a:t>
                      </a:r>
                      <a:endParaRPr lang="en-US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241561642"/>
                  </a:ext>
                </a:extLst>
              </a:tr>
            </a:tbl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7D4F146-91A3-4C33-A41D-C9EDA59306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63690" y="5515603"/>
            <a:ext cx="734504" cy="999741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E8258B1-1DCF-4F0E-B9B5-858D3951A38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74018" y="2645926"/>
            <a:ext cx="724176" cy="109170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D0DE216-DFB6-40EE-821A-2814EBF3564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24693" y="2569291"/>
            <a:ext cx="761504" cy="1117830"/>
          </a:xfrm>
          <a:prstGeom prst="rect">
            <a:avLst/>
          </a:prstGeom>
        </p:spPr>
      </p:pic>
      <p:sp>
        <p:nvSpPr>
          <p:cNvPr id="21" name="Горизонтальный свиток 20"/>
          <p:cNvSpPr/>
          <p:nvPr/>
        </p:nvSpPr>
        <p:spPr bwMode="auto">
          <a:xfrm>
            <a:off x="6750435" y="0"/>
            <a:ext cx="2172824" cy="1124744"/>
          </a:xfrm>
          <a:prstGeom prst="horizontalScroll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2400" dirty="0">
                <a:latin typeface="Franklin Gothic Medium Cond" panose="020B0606030402020204" pitchFamily="34" charset="0"/>
                <a:cs typeface="Calibri" panose="020F0502020204030204" pitchFamily="34" charset="0"/>
              </a:rPr>
              <a:t>А есть </a:t>
            </a:r>
            <a:r>
              <a:rPr lang="ru-RU" sz="2400" dirty="0" smtClean="0">
                <a:latin typeface="Franklin Gothic Medium Cond" panose="020B0606030402020204" pitchFamily="34" charset="0"/>
                <a:cs typeface="Calibri" panose="020F0502020204030204" pitchFamily="34" charset="0"/>
              </a:rPr>
              <a:t>ли</a:t>
            </a:r>
            <a:r>
              <a:rPr lang="en-US" sz="2400" dirty="0" smtClean="0">
                <a:latin typeface="Franklin Gothic Medium Cond" panose="020B0606030402020204" pitchFamily="34" charset="0"/>
                <a:cs typeface="Calibri" panose="020F0502020204030204" pitchFamily="34" charset="0"/>
              </a:rPr>
              <a:t/>
            </a:r>
            <a:br>
              <a:rPr lang="en-US" sz="2400" dirty="0" smtClean="0">
                <a:latin typeface="Franklin Gothic Medium Cond" panose="020B0606030402020204" pitchFamily="34" charset="0"/>
                <a:cs typeface="Calibri" panose="020F0502020204030204" pitchFamily="34" charset="0"/>
              </a:rPr>
            </a:br>
            <a:r>
              <a:rPr lang="ru-RU" sz="2400" dirty="0" smtClean="0">
                <a:latin typeface="Franklin Gothic Medium Cond" panose="020B0606030402020204" pitchFamily="34" charset="0"/>
                <a:cs typeface="Calibri" panose="020F0502020204030204" pitchFamily="34" charset="0"/>
              </a:rPr>
              <a:t>тут наука?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Medium Cond" panose="020B06060304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57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Промежуточная аттестация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*Искажение результатов</a:t>
            </a:r>
            <a:r>
              <a:rPr lang="en-US" sz="1050" i="1" dirty="0"/>
              <a:t>: </a:t>
            </a:r>
            <a:r>
              <a:rPr lang="ru-RU" sz="1050" i="1" dirty="0"/>
              <a:t>не учитывается время проведения лекций (Понедельник </a:t>
            </a:r>
            <a:r>
              <a:rPr lang="en-US" sz="1050" i="1" dirty="0"/>
              <a:t>VS</a:t>
            </a:r>
            <a:r>
              <a:rPr lang="ru-RU" sz="1050" i="1" dirty="0"/>
              <a:t> Вторник, Утро</a:t>
            </a:r>
            <a:r>
              <a:rPr lang="en-US" sz="1050" i="1" dirty="0"/>
              <a:t> VS </a:t>
            </a:r>
            <a:r>
              <a:rPr lang="ru-RU" sz="1050" i="1" dirty="0"/>
              <a:t>Вечер</a:t>
            </a:r>
            <a:r>
              <a:rPr lang="en-US" sz="1050" i="1" dirty="0"/>
              <a:t>)</a:t>
            </a:r>
            <a:endParaRPr lang="ru-RU" sz="105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31D516-938E-4982-ACC9-EDF08A4DAA27}"/>
              </a:ext>
            </a:extLst>
          </p:cNvPr>
          <p:cNvSpPr txBox="1"/>
          <p:nvPr/>
        </p:nvSpPr>
        <p:spPr>
          <a:xfrm>
            <a:off x="107504" y="1196752"/>
            <a:ext cx="89289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dirty="0"/>
              <a:t>Дата проведения</a:t>
            </a:r>
            <a:r>
              <a:rPr lang="en-US" dirty="0"/>
              <a:t>: 2</a:t>
            </a:r>
            <a:r>
              <a:rPr lang="ru-RU" dirty="0"/>
              <a:t>9</a:t>
            </a:r>
            <a:r>
              <a:rPr lang="en-US" dirty="0"/>
              <a:t> </a:t>
            </a:r>
            <a:r>
              <a:rPr lang="ru-RU" dirty="0"/>
              <a:t>октября 2018 г.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dirty="0"/>
              <a:t>Способ проведения = Оценка участия в учебе</a:t>
            </a:r>
            <a:r>
              <a:rPr lang="en-US" dirty="0"/>
              <a:t>:</a:t>
            </a:r>
            <a:endParaRPr lang="ru-RU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dirty="0"/>
              <a:t>Посещение</a:t>
            </a:r>
            <a:r>
              <a:rPr lang="en-US" dirty="0"/>
              <a:t>: </a:t>
            </a:r>
            <a:r>
              <a:rPr lang="ru-RU" dirty="0"/>
              <a:t>Лекции + </a:t>
            </a:r>
            <a:r>
              <a:rPr lang="ru-RU" dirty="0" smtClean="0"/>
              <a:t>Практика</a:t>
            </a:r>
            <a:r>
              <a:rPr lang="en-US" dirty="0" smtClean="0"/>
              <a:t>; </a:t>
            </a:r>
            <a:r>
              <a:rPr lang="ru-RU" dirty="0" smtClean="0"/>
              <a:t>Выполнение</a:t>
            </a:r>
            <a:r>
              <a:rPr lang="en-US" dirty="0"/>
              <a:t>: </a:t>
            </a:r>
            <a:r>
              <a:rPr lang="ru-RU" dirty="0"/>
              <a:t>Задания (</a:t>
            </a:r>
            <a:r>
              <a:rPr lang="ru-RU" dirty="0" smtClean="0"/>
              <a:t>Лаб. </a:t>
            </a:r>
            <a:r>
              <a:rPr lang="ru-RU" dirty="0"/>
              <a:t>работы)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dirty="0"/>
              <a:t>Формула </a:t>
            </a:r>
            <a:r>
              <a:rPr lang="ru-RU" i="1" dirty="0"/>
              <a:t>показателя </a:t>
            </a:r>
            <a:r>
              <a:rPr lang="ru-RU" i="1" dirty="0" err="1"/>
              <a:t>аттестационности</a:t>
            </a:r>
            <a:r>
              <a:rPr lang="ru-RU" dirty="0"/>
              <a:t> (</a:t>
            </a:r>
            <a:r>
              <a:rPr lang="ru-RU" dirty="0" err="1"/>
              <a:t>арифм</a:t>
            </a:r>
            <a:r>
              <a:rPr lang="ru-RU" dirty="0"/>
              <a:t>. </a:t>
            </a:r>
            <a:r>
              <a:rPr lang="ru-RU" dirty="0" err="1"/>
              <a:t>взвеш</a:t>
            </a:r>
            <a:r>
              <a:rPr lang="ru-RU" dirty="0"/>
              <a:t>.)</a:t>
            </a:r>
            <a:r>
              <a:rPr lang="en-US" dirty="0"/>
              <a:t>: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en-US" dirty="0"/>
              <a:t>F() </a:t>
            </a:r>
            <a:r>
              <a:rPr lang="en-US" dirty="0">
                <a:sym typeface="Symbol" panose="05050102010706020507" pitchFamily="18" charset="2"/>
              </a:rPr>
              <a:t>= 1.0 x K</a:t>
            </a:r>
            <a:r>
              <a:rPr lang="ru-RU" baseline="-25000" dirty="0">
                <a:sym typeface="Symbol" panose="05050102010706020507" pitchFamily="18" charset="2"/>
              </a:rPr>
              <a:t>Лекции</a:t>
            </a:r>
            <a:r>
              <a:rPr lang="ru-RU" dirty="0">
                <a:sym typeface="Symbol" panose="05050102010706020507" pitchFamily="18" charset="2"/>
              </a:rPr>
              <a:t> + </a:t>
            </a:r>
            <a:r>
              <a:rPr lang="en-US" dirty="0">
                <a:sym typeface="Symbol" panose="05050102010706020507" pitchFamily="18" charset="2"/>
              </a:rPr>
              <a:t>0.33 x K</a:t>
            </a:r>
            <a:r>
              <a:rPr lang="ru-RU" baseline="-25000" dirty="0">
                <a:sym typeface="Symbol" panose="05050102010706020507" pitchFamily="18" charset="2"/>
              </a:rPr>
              <a:t>Практика</a:t>
            </a:r>
            <a:r>
              <a:rPr lang="ru-RU" dirty="0">
                <a:sym typeface="Symbol" panose="05050102010706020507" pitchFamily="18" charset="2"/>
              </a:rPr>
              <a:t> + </a:t>
            </a:r>
            <a:r>
              <a:rPr lang="en-US" dirty="0">
                <a:sym typeface="Symbol" panose="05050102010706020507" pitchFamily="18" charset="2"/>
              </a:rPr>
              <a:t>0.66 x K</a:t>
            </a:r>
            <a:r>
              <a:rPr lang="ru-RU" baseline="-25000" dirty="0">
                <a:sym typeface="Symbol" panose="05050102010706020507" pitchFamily="18" charset="2"/>
              </a:rPr>
              <a:t>Задания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en-US" dirty="0">
                <a:sym typeface="Symbol" panose="05050102010706020507" pitchFamily="18" charset="2"/>
              </a:rPr>
              <a:t>K</a:t>
            </a:r>
            <a:r>
              <a:rPr lang="ru-RU" baseline="-25000" dirty="0">
                <a:sym typeface="Symbol" panose="05050102010706020507" pitchFamily="18" charset="2"/>
              </a:rPr>
              <a:t>Лекции</a:t>
            </a:r>
            <a:r>
              <a:rPr lang="ru-RU" dirty="0">
                <a:sym typeface="Symbol" panose="05050102010706020507" pitchFamily="18" charset="2"/>
              </a:rPr>
              <a:t> – доля посещения Лекций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en-US" dirty="0">
                <a:sym typeface="Symbol" panose="05050102010706020507" pitchFamily="18" charset="2"/>
              </a:rPr>
              <a:t>K</a:t>
            </a:r>
            <a:r>
              <a:rPr lang="ru-RU" baseline="-25000" dirty="0">
                <a:sym typeface="Symbol" panose="05050102010706020507" pitchFamily="18" charset="2"/>
              </a:rPr>
              <a:t>Практика</a:t>
            </a:r>
            <a:r>
              <a:rPr lang="ru-RU" dirty="0">
                <a:sym typeface="Symbol" panose="05050102010706020507" pitchFamily="18" charset="2"/>
              </a:rPr>
              <a:t> – доля посещения Практики</a:t>
            </a:r>
            <a:endParaRPr lang="ru-RU" baseline="-250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en-US" dirty="0">
                <a:sym typeface="Symbol" panose="05050102010706020507" pitchFamily="18" charset="2"/>
              </a:rPr>
              <a:t>K</a:t>
            </a:r>
            <a:r>
              <a:rPr lang="ru-RU" baseline="-25000" dirty="0">
                <a:sym typeface="Symbol" panose="05050102010706020507" pitchFamily="18" charset="2"/>
              </a:rPr>
              <a:t>Задания</a:t>
            </a:r>
            <a:r>
              <a:rPr lang="ru-RU" dirty="0">
                <a:sym typeface="Symbol" panose="05050102010706020507" pitchFamily="18" charset="2"/>
              </a:rPr>
              <a:t> – доля выполненных </a:t>
            </a:r>
            <a:r>
              <a:rPr lang="ru-RU" dirty="0">
                <a:sym typeface="Symbol" panose="05050102010706020507" pitchFamily="18" charset="2"/>
              </a:rPr>
              <a:t>З</a:t>
            </a:r>
            <a:r>
              <a:rPr lang="ru-RU" dirty="0" smtClean="0">
                <a:sym typeface="Symbol" panose="05050102010706020507" pitchFamily="18" charset="2"/>
              </a:rPr>
              <a:t>аданий</a:t>
            </a:r>
            <a:endParaRPr lang="ru-RU" baseline="-250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dirty="0"/>
              <a:t>Проходной </a:t>
            </a:r>
            <a:r>
              <a:rPr lang="ru-RU" i="1" dirty="0"/>
              <a:t>критерий показателя </a:t>
            </a:r>
            <a:r>
              <a:rPr lang="ru-RU" i="1" dirty="0" err="1"/>
              <a:t>аттестационности</a:t>
            </a:r>
            <a:r>
              <a:rPr lang="ru-RU" i="1" dirty="0"/>
              <a:t>*</a:t>
            </a:r>
            <a:r>
              <a:rPr lang="en-US" dirty="0"/>
              <a:t>: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en-US" dirty="0"/>
              <a:t>F() </a:t>
            </a:r>
            <a:r>
              <a:rPr lang="en-US" dirty="0">
                <a:sym typeface="Symbol" panose="05050102010706020507" pitchFamily="18" charset="2"/>
              </a:rPr>
              <a:t> 1.0 (</a:t>
            </a:r>
            <a:r>
              <a:rPr lang="ru-RU" dirty="0">
                <a:sym typeface="Symbol" panose="05050102010706020507" pitchFamily="18" charset="2"/>
              </a:rPr>
              <a:t>достаточно низкий)</a:t>
            </a:r>
            <a:endParaRPr lang="en-US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FC772B5E-C6B4-44C2-B3FD-590A3AB06C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550563"/>
              </p:ext>
            </p:extLst>
          </p:nvPr>
        </p:nvGraphicFramePr>
        <p:xfrm>
          <a:off x="251520" y="4005064"/>
          <a:ext cx="856895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3561775877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val="125635349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481489337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94414603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3837510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Группа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ИКБ-61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ИКБ-62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ИКБ-63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ИКБ-64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9730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Доля аттестованных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52%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55%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highlight>
                            <a:srgbClr val="FFFF00"/>
                          </a:highlight>
                        </a:rPr>
                        <a:t>48%</a:t>
                      </a:r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highlight>
                            <a:srgbClr val="00FF00"/>
                          </a:highlight>
                        </a:rPr>
                        <a:t>64%</a:t>
                      </a:r>
                      <a:endParaRPr lang="en-US" dirty="0">
                        <a:highlight>
                          <a:srgbClr val="00FF00"/>
                        </a:highligh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2649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</a:t>
                      </a:r>
                      <a:r>
                        <a:rPr lang="ru-RU" baseline="0" dirty="0" smtClean="0"/>
                        <a:t> занятий (П)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9.00,</a:t>
                      </a:r>
                      <a:r>
                        <a:rPr lang="ru-RU" sz="1600" baseline="0" dirty="0" smtClean="0"/>
                        <a:t> 10.45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13.00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10.45, 13.00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13.00</a:t>
                      </a:r>
                      <a:r>
                        <a:rPr lang="en-US" sz="1600" dirty="0" smtClean="0"/>
                        <a:t>, 16.30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773065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2B3D78E-5154-4FCA-8A22-76A13DEF7949}"/>
              </a:ext>
            </a:extLst>
          </p:cNvPr>
          <p:cNvSpPr txBox="1"/>
          <p:nvPr/>
        </p:nvSpPr>
        <p:spPr>
          <a:xfrm>
            <a:off x="215008" y="5114212"/>
            <a:ext cx="8928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dirty="0"/>
              <a:t>Анализ результатов</a:t>
            </a:r>
            <a:r>
              <a:rPr lang="en-US" dirty="0"/>
              <a:t>: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dirty="0"/>
              <a:t>Все, кто делал задания – </a:t>
            </a:r>
            <a:r>
              <a:rPr lang="ru-RU" dirty="0" smtClean="0"/>
              <a:t>аттестовался</a:t>
            </a:r>
            <a:endParaRPr lang="ru-RU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dirty="0" smtClean="0"/>
              <a:t>Образовалось </a:t>
            </a:r>
            <a:r>
              <a:rPr lang="ru-RU" dirty="0"/>
              <a:t>2 четко выделенных кластера</a:t>
            </a:r>
            <a:r>
              <a:rPr lang="en-US" dirty="0" smtClean="0"/>
              <a:t>:</a:t>
            </a:r>
            <a:endParaRPr lang="ru-RU" dirty="0" smtClean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{</a:t>
            </a:r>
            <a:r>
              <a:rPr lang="ru-RU" dirty="0" err="1" smtClean="0">
                <a:solidFill>
                  <a:schemeClr val="accent1"/>
                </a:solidFill>
              </a:rPr>
              <a:t>Ходит+Делает</a:t>
            </a:r>
            <a:r>
              <a:rPr lang="ru-RU" dirty="0" smtClean="0">
                <a:solidFill>
                  <a:schemeClr val="accent1"/>
                </a:solidFill>
              </a:rPr>
              <a:t> = </a:t>
            </a:r>
            <a:r>
              <a:rPr lang="en-US" dirty="0" smtClean="0">
                <a:solidFill>
                  <a:schemeClr val="accent1"/>
                </a:solidFill>
              </a:rPr>
              <a:t>A</a:t>
            </a:r>
            <a:r>
              <a:rPr lang="en-US" dirty="0" smtClean="0"/>
              <a:t>} </a:t>
            </a:r>
            <a:r>
              <a:rPr lang="ru-RU" dirty="0" smtClean="0"/>
              <a:t>+ </a:t>
            </a:r>
            <a:r>
              <a:rPr lang="en-US" dirty="0" smtClean="0"/>
              <a:t>{</a:t>
            </a:r>
            <a:r>
              <a:rPr lang="ru-RU" dirty="0" smtClean="0">
                <a:solidFill>
                  <a:srgbClr val="FF0066"/>
                </a:solidFill>
              </a:rPr>
              <a:t>Не ходит и Не делает </a:t>
            </a:r>
            <a:r>
              <a:rPr lang="ru-RU" smtClean="0">
                <a:solidFill>
                  <a:srgbClr val="FF0066"/>
                </a:solidFill>
              </a:rPr>
              <a:t>= </a:t>
            </a:r>
            <a:r>
              <a:rPr lang="en-US" smtClean="0">
                <a:solidFill>
                  <a:srgbClr val="FF0066"/>
                </a:solidFill>
              </a:rPr>
              <a:t>B</a:t>
            </a:r>
            <a:r>
              <a:rPr lang="en-US" dirty="0" smtClean="0"/>
              <a:t>}</a:t>
            </a:r>
            <a:endParaRPr lang="ru-RU" dirty="0" smtClean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dirty="0" smtClean="0"/>
              <a:t>Доля аттестованных </a:t>
            </a:r>
            <a:r>
              <a:rPr lang="ru-RU" dirty="0" smtClean="0">
                <a:solidFill>
                  <a:srgbClr val="FF0000"/>
                </a:solidFill>
              </a:rPr>
              <a:t>НЕ</a:t>
            </a:r>
            <a:r>
              <a:rPr lang="ru-RU" dirty="0" smtClean="0"/>
              <a:t> коррелирует с временем занятий =( … </a:t>
            </a:r>
            <a:r>
              <a:rPr lang="ru-RU" i="1" dirty="0" smtClean="0"/>
              <a:t>науки нет</a:t>
            </a:r>
            <a:endParaRPr lang="ru-RU" i="1" dirty="0"/>
          </a:p>
        </p:txBody>
      </p:sp>
      <p:sp>
        <p:nvSpPr>
          <p:cNvPr id="8" name="Пузырек для мыслей: облако 7">
            <a:extLst>
              <a:ext uri="{FF2B5EF4-FFF2-40B4-BE49-F238E27FC236}">
                <a16:creationId xmlns:a16="http://schemas.microsoft.com/office/drawing/2014/main" id="{0B4D66F4-8998-41AB-A4A1-267E2C38CB86}"/>
              </a:ext>
            </a:extLst>
          </p:cNvPr>
          <p:cNvSpPr/>
          <p:nvPr/>
        </p:nvSpPr>
        <p:spPr bwMode="auto">
          <a:xfrm>
            <a:off x="6678486" y="3068960"/>
            <a:ext cx="2141985" cy="861774"/>
          </a:xfrm>
          <a:prstGeom prst="cloudCallout">
            <a:avLst>
              <a:gd name="adj1" fmla="val -57707"/>
              <a:gd name="adj2" fmla="val 5539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/>
              <a:t>Минутка мотивации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4" descr="ÐÐ°ÑÑÐ¸Ð½ÐºÐ¸ Ð¿Ð¾ Ð·Ð°Ð¿ÑÐ¾ÑÑ Ð¿ÐµÑÐµÑÐµÑÐµÐ½Ð¸Ðµ Ð´Ð²ÑÑ Ð¼Ð½Ð¾Ð¶ÐµÑÑÐ²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495" y="5050493"/>
            <a:ext cx="1501531" cy="1072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72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 анализа к защите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38ABBB-ECC3-4A20-97EF-223BE57A2780}"/>
              </a:ext>
            </a:extLst>
          </p:cNvPr>
          <p:cNvSpPr txBox="1"/>
          <p:nvPr/>
        </p:nvSpPr>
        <p:spPr>
          <a:xfrm>
            <a:off x="107504" y="1196752"/>
            <a:ext cx="89289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dirty="0"/>
              <a:t>Что изучали раньше</a:t>
            </a:r>
            <a:r>
              <a:rPr lang="en-US" dirty="0"/>
              <a:t>: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dirty="0"/>
              <a:t>Как анализировать программу и данные?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dirty="0"/>
              <a:t>Статический анализ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dirty="0"/>
              <a:t>Динамический анализ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dirty="0"/>
              <a:t>Что будем изучать дальше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dirty="0"/>
              <a:t>Как защитить от анализа программу и данные?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dirty="0"/>
              <a:t>От статического анализа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dirty="0"/>
              <a:t>От динамического анализа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dirty="0"/>
              <a:t>Для каких целей защищать ПО от анализа?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dirty="0"/>
              <a:t>1. Несанкционированное использование (т.е. взлом)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dirty="0"/>
              <a:t>2. Кража интеллектуальной собственности (т.е. раскрытие </a:t>
            </a:r>
            <a:r>
              <a:rPr lang="en-US" dirty="0"/>
              <a:t>“</a:t>
            </a:r>
            <a:r>
              <a:rPr lang="ru-RU" dirty="0"/>
              <a:t>ноу-хау</a:t>
            </a:r>
            <a:r>
              <a:rPr lang="en-US" dirty="0"/>
              <a:t>”</a:t>
            </a:r>
            <a:r>
              <a:rPr lang="ru-RU" dirty="0"/>
              <a:t>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en-US" dirty="0"/>
              <a:t>3. </a:t>
            </a:r>
            <a:r>
              <a:rPr lang="ru-RU" dirty="0"/>
              <a:t>Обнаружение антивирусами (</a:t>
            </a:r>
            <a:r>
              <a:rPr lang="ru-RU" dirty="0">
                <a:solidFill>
                  <a:srgbClr val="FF0000"/>
                </a:solidFill>
              </a:rPr>
              <a:t>Зачем?</a:t>
            </a:r>
            <a:r>
              <a:rPr lang="ru-RU" dirty="0"/>
              <a:t>)</a:t>
            </a:r>
            <a:endParaRPr lang="en-US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en-US" dirty="0"/>
              <a:t>4. </a:t>
            </a:r>
            <a:r>
              <a:rPr lang="ru-RU" dirty="0">
                <a:solidFill>
                  <a:srgbClr val="FF0000"/>
                </a:solidFill>
              </a:rPr>
              <a:t>Что еще?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87DEC18-EA41-4364-A59C-A475F2B781B4}"/>
              </a:ext>
            </a:extLst>
          </p:cNvPr>
          <p:cNvSpPr/>
          <p:nvPr/>
        </p:nvSpPr>
        <p:spPr bwMode="auto">
          <a:xfrm>
            <a:off x="6356577" y="1759518"/>
            <a:ext cx="1225517" cy="122696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76323E4B-6515-4E21-8506-CA06D5FEBEC1}"/>
              </a:ext>
            </a:extLst>
          </p:cNvPr>
          <p:cNvSpPr/>
          <p:nvPr/>
        </p:nvSpPr>
        <p:spPr bwMode="auto">
          <a:xfrm flipH="1">
            <a:off x="7918004" y="2186350"/>
            <a:ext cx="766542" cy="484632"/>
          </a:xfrm>
          <a:prstGeom prst="rightArrow">
            <a:avLst/>
          </a:prstGeom>
          <a:solidFill>
            <a:srgbClr val="FF9F9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2D1BE2C9-3D34-4B99-9420-949CE920826C}"/>
              </a:ext>
            </a:extLst>
          </p:cNvPr>
          <p:cNvSpPr/>
          <p:nvPr/>
        </p:nvSpPr>
        <p:spPr bwMode="auto">
          <a:xfrm rot="5400000">
            <a:off x="6665984" y="1193166"/>
            <a:ext cx="648072" cy="484632"/>
          </a:xfrm>
          <a:prstGeom prst="rightArrow">
            <a:avLst/>
          </a:prstGeom>
          <a:solidFill>
            <a:srgbClr val="FF9F9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Рисунок 12" descr="Пользователь">
            <a:extLst>
              <a:ext uri="{FF2B5EF4-FFF2-40B4-BE49-F238E27FC236}">
                <a16:creationId xmlns:a16="http://schemas.microsoft.com/office/drawing/2014/main" id="{74517CC0-D3F7-48B4-A1FB-3FDD65A5F7E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178312" y="1817940"/>
            <a:ext cx="484632" cy="484632"/>
          </a:xfrm>
          <a:prstGeom prst="rect">
            <a:avLst/>
          </a:prstGeom>
        </p:spPr>
      </p:pic>
      <p:pic>
        <p:nvPicPr>
          <p:cNvPr id="14" name="Рисунок 13" descr="Пользователь">
            <a:extLst>
              <a:ext uri="{FF2B5EF4-FFF2-40B4-BE49-F238E27FC236}">
                <a16:creationId xmlns:a16="http://schemas.microsoft.com/office/drawing/2014/main" id="{187077BA-9CA3-4663-B2F0-EF86CCACD85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124894" y="1019093"/>
            <a:ext cx="484632" cy="484632"/>
          </a:xfrm>
          <a:prstGeom prst="rect">
            <a:avLst/>
          </a:prstGeom>
        </p:spPr>
      </p:pic>
      <p:pic>
        <p:nvPicPr>
          <p:cNvPr id="17" name="Рисунок 16" descr="Компьютер">
            <a:extLst>
              <a:ext uri="{FF2B5EF4-FFF2-40B4-BE49-F238E27FC236}">
                <a16:creationId xmlns:a16="http://schemas.microsoft.com/office/drawing/2014/main" id="{42996C10-5BA8-487D-BE96-D9717C33B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535284" y="1769912"/>
            <a:ext cx="1338264" cy="1338264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EDAF5724-3B97-482F-BBA0-E71644BA4910}"/>
              </a:ext>
            </a:extLst>
          </p:cNvPr>
          <p:cNvSpPr/>
          <p:nvPr/>
        </p:nvSpPr>
        <p:spPr bwMode="auto">
          <a:xfrm>
            <a:off x="6356577" y="3861048"/>
            <a:ext cx="1225517" cy="122696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Стрелка: вправо 19">
            <a:extLst>
              <a:ext uri="{FF2B5EF4-FFF2-40B4-BE49-F238E27FC236}">
                <a16:creationId xmlns:a16="http://schemas.microsoft.com/office/drawing/2014/main" id="{23CA749B-F10A-48B7-A2D8-361BB17FDFB7}"/>
              </a:ext>
            </a:extLst>
          </p:cNvPr>
          <p:cNvSpPr/>
          <p:nvPr/>
        </p:nvSpPr>
        <p:spPr bwMode="auto">
          <a:xfrm flipH="1">
            <a:off x="7918004" y="4287880"/>
            <a:ext cx="766542" cy="484632"/>
          </a:xfrm>
          <a:prstGeom prst="rightArrow">
            <a:avLst/>
          </a:prstGeom>
          <a:solidFill>
            <a:srgbClr val="FF9F9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Стрелка: вправо 20">
            <a:extLst>
              <a:ext uri="{FF2B5EF4-FFF2-40B4-BE49-F238E27FC236}">
                <a16:creationId xmlns:a16="http://schemas.microsoft.com/office/drawing/2014/main" id="{A5A3528B-1523-4366-8D4A-10A68819E50C}"/>
              </a:ext>
            </a:extLst>
          </p:cNvPr>
          <p:cNvSpPr/>
          <p:nvPr/>
        </p:nvSpPr>
        <p:spPr bwMode="auto">
          <a:xfrm rot="5400000">
            <a:off x="6665984" y="3294696"/>
            <a:ext cx="648072" cy="484632"/>
          </a:xfrm>
          <a:prstGeom prst="rightArrow">
            <a:avLst/>
          </a:prstGeom>
          <a:solidFill>
            <a:srgbClr val="FF9F9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4" name="Рисунок 23" descr="Компьютер">
            <a:extLst>
              <a:ext uri="{FF2B5EF4-FFF2-40B4-BE49-F238E27FC236}">
                <a16:creationId xmlns:a16="http://schemas.microsoft.com/office/drawing/2014/main" id="{7EE9DB82-6512-40EF-8152-BD7A2FA620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535284" y="3871442"/>
            <a:ext cx="1338264" cy="1338264"/>
          </a:xfrm>
          <a:prstGeom prst="rect">
            <a:avLst/>
          </a:prstGeom>
        </p:spPr>
      </p:pic>
      <p:pic>
        <p:nvPicPr>
          <p:cNvPr id="23" name="Рисунок 22" descr="Пользователь">
            <a:extLst>
              <a:ext uri="{FF2B5EF4-FFF2-40B4-BE49-F238E27FC236}">
                <a16:creationId xmlns:a16="http://schemas.microsoft.com/office/drawing/2014/main" id="{E485D2A6-EFA2-49E1-84A3-D0C229E9D26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325618" y="4633814"/>
            <a:ext cx="484632" cy="48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75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Категории средств защиты от анализа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B28D45-886D-48A4-B85F-312DA5C81C8B}"/>
              </a:ext>
            </a:extLst>
          </p:cNvPr>
          <p:cNvSpPr txBox="1"/>
          <p:nvPr/>
        </p:nvSpPr>
        <p:spPr>
          <a:xfrm>
            <a:off x="107504" y="1196752"/>
            <a:ext cx="892899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dirty="0"/>
              <a:t>Категориальные пары</a:t>
            </a:r>
            <a:r>
              <a:rPr lang="en-US" dirty="0"/>
              <a:t>: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dirty="0"/>
              <a:t>Защита от какой атаки: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rgbClr val="FF0000"/>
                </a:solidFill>
              </a:rPr>
              <a:t>С</a:t>
            </a:r>
            <a:r>
              <a:rPr lang="ru-RU" dirty="0"/>
              <a:t>татического VS </a:t>
            </a:r>
            <a:r>
              <a:rPr lang="ru-RU" b="1" dirty="0">
                <a:solidFill>
                  <a:srgbClr val="FF0000"/>
                </a:solidFill>
              </a:rPr>
              <a:t>Д</a:t>
            </a:r>
            <a:r>
              <a:rPr lang="ru-RU" dirty="0"/>
              <a:t>инамического анализа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ru-RU" sz="1600" dirty="0"/>
              <a:t>Анализируется код ПО</a:t>
            </a:r>
            <a:br>
              <a:rPr lang="ru-RU" sz="1600" dirty="0"/>
            </a:br>
            <a:r>
              <a:rPr lang="ru-RU" sz="1600" dirty="0"/>
              <a:t>или оно отлаживается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dirty="0"/>
              <a:t>Защита какого состояния: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rgbClr val="FF0000"/>
                </a:solidFill>
              </a:rPr>
              <a:t>Х</a:t>
            </a:r>
            <a:r>
              <a:rPr lang="ru-RU" dirty="0"/>
              <a:t>ранения VS </a:t>
            </a:r>
            <a:r>
              <a:rPr lang="ru-RU" b="1" dirty="0">
                <a:solidFill>
                  <a:srgbClr val="FF0000"/>
                </a:solidFill>
              </a:rPr>
              <a:t>В</a:t>
            </a:r>
            <a:r>
              <a:rPr lang="ru-RU" dirty="0"/>
              <a:t>ыполнения</a:t>
            </a:r>
          </a:p>
          <a:p>
            <a:pPr marL="1657350" lvl="3" indent="-285750" algn="l">
              <a:buFont typeface="Wingdings" panose="05000000000000000000" pitchFamily="2" charset="2"/>
              <a:buChar char="§"/>
            </a:pPr>
            <a:r>
              <a:rPr lang="ru-RU" sz="1600" dirty="0"/>
              <a:t>Защищается как хранится или выполняется ПО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dirty="0"/>
              <a:t>Защита какой составляющей: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rgbClr val="FF0000"/>
                </a:solidFill>
              </a:rPr>
              <a:t>Ф</a:t>
            </a:r>
            <a:r>
              <a:rPr lang="ru-RU" dirty="0"/>
              <a:t>ормы VS </a:t>
            </a:r>
            <a:r>
              <a:rPr lang="ru-RU" b="1" dirty="0">
                <a:solidFill>
                  <a:srgbClr val="FF0000"/>
                </a:solidFill>
              </a:rPr>
              <a:t>С</a:t>
            </a:r>
            <a:r>
              <a:rPr lang="ru-RU" dirty="0"/>
              <a:t>одержания</a:t>
            </a:r>
          </a:p>
          <a:p>
            <a:pPr marL="1657350" lvl="3" indent="-285750" algn="l">
              <a:buFont typeface="Wingdings" panose="05000000000000000000" pitchFamily="2" charset="2"/>
              <a:buChar char="§"/>
            </a:pPr>
            <a:r>
              <a:rPr lang="ru-RU" sz="1600" dirty="0"/>
              <a:t>Защищается вид кода (язык) или его логика (алгоритмы)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dirty="0"/>
              <a:t>Классификация средств защиты от анализа по категориям</a:t>
            </a:r>
            <a:r>
              <a:rPr lang="en-US" dirty="0"/>
              <a:t>: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dirty="0"/>
              <a:t>Защита от статического анализа изменением хранения – </a:t>
            </a:r>
            <a:r>
              <a:rPr lang="ru-RU" dirty="0" err="1">
                <a:solidFill>
                  <a:srgbClr val="01AF1E"/>
                </a:solidFill>
              </a:rPr>
              <a:t>Обфускация</a:t>
            </a:r>
            <a:endParaRPr lang="en-US" dirty="0">
              <a:solidFill>
                <a:srgbClr val="01AF1E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dirty="0"/>
              <a:t>Защита от статического анализа изменением выполнения – </a:t>
            </a:r>
            <a:r>
              <a:rPr lang="ru-RU" dirty="0">
                <a:solidFill>
                  <a:srgbClr val="01AF1E"/>
                </a:solidFill>
              </a:rPr>
              <a:t>Контейнеризация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D9AD833-F14F-4201-B56A-D6E1C248E1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120607"/>
              </p:ext>
            </p:extLst>
          </p:nvPr>
        </p:nvGraphicFramePr>
        <p:xfrm>
          <a:off x="107504" y="4471439"/>
          <a:ext cx="8859925" cy="156262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75148">
                  <a:extLst>
                    <a:ext uri="{9D8B030D-6E8A-4147-A177-3AD203B41FA5}">
                      <a16:colId xmlns:a16="http://schemas.microsoft.com/office/drawing/2014/main" val="95154205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65423058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641814178"/>
                    </a:ext>
                  </a:extLst>
                </a:gridCol>
                <a:gridCol w="1684400">
                  <a:extLst>
                    <a:ext uri="{9D8B030D-6E8A-4147-A177-3AD203B41FA5}">
                      <a16:colId xmlns:a16="http://schemas.microsoft.com/office/drawing/2014/main" val="1534414750"/>
                    </a:ext>
                  </a:extLst>
                </a:gridCol>
                <a:gridCol w="1771985">
                  <a:extLst>
                    <a:ext uri="{9D8B030D-6E8A-4147-A177-3AD203B41FA5}">
                      <a16:colId xmlns:a16="http://schemas.microsoft.com/office/drawing/2014/main" val="1775855858"/>
                    </a:ext>
                  </a:extLst>
                </a:gridCol>
              </a:tblGrid>
              <a:tr h="29748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Хранение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Выполнение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88748"/>
                  </a:ext>
                </a:extLst>
              </a:tr>
              <a:tr h="29748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Форма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Форма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746659"/>
                  </a:ext>
                </a:extLst>
              </a:tr>
              <a:tr h="476513">
                <a:tc>
                  <a:txBody>
                    <a:bodyPr/>
                    <a:lstStyle/>
                    <a:p>
                      <a:r>
                        <a:rPr lang="ru-RU" sz="1400" dirty="0"/>
                        <a:t>От статического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анализ</a:t>
                      </a:r>
                      <a:endParaRPr lang="en-US" sz="14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Запутывание вида программы</a:t>
                      </a:r>
                      <a:endParaRPr lang="en-US" sz="13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/>
                        <a:t>Запутывание логики программы</a:t>
                      </a:r>
                      <a:endParaRPr lang="en-US" sz="13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Упаковка</a:t>
                      </a:r>
                    </a:p>
                    <a:p>
                      <a:r>
                        <a:rPr lang="ru-RU" sz="1100" dirty="0"/>
                        <a:t>(сжат.</a:t>
                      </a:r>
                      <a:r>
                        <a:rPr lang="en-US" sz="1100" dirty="0"/>
                        <a:t>/</a:t>
                      </a:r>
                      <a:r>
                        <a:rPr lang="ru-RU" sz="1100" dirty="0"/>
                        <a:t>код.</a:t>
                      </a:r>
                      <a:r>
                        <a:rPr lang="en-US" sz="1100" dirty="0"/>
                        <a:t>/</a:t>
                      </a:r>
                      <a:r>
                        <a:rPr lang="ru-RU" sz="1100" dirty="0"/>
                        <a:t>шифр.)</a:t>
                      </a:r>
                      <a:endParaRPr lang="en-US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Виртуализация</a:t>
                      </a:r>
                      <a:endParaRPr lang="en-US" sz="14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103411"/>
                  </a:ext>
                </a:extLst>
              </a:tr>
              <a:tr h="476513">
                <a:tc>
                  <a:txBody>
                    <a:bodyPr/>
                    <a:lstStyle/>
                    <a:p>
                      <a:r>
                        <a:rPr lang="ru-RU" sz="1400" dirty="0"/>
                        <a:t>От динамического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анализ</a:t>
                      </a:r>
                      <a:endParaRPr lang="en-US" sz="14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300" i="1" dirty="0"/>
                        <a:t>На следующей лекции</a:t>
                      </a:r>
                      <a:endParaRPr lang="en-US" sz="1300" i="1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252988"/>
                  </a:ext>
                </a:extLst>
              </a:tr>
            </a:tbl>
          </a:graphicData>
        </a:graphic>
      </p:graphicFrame>
      <p:sp>
        <p:nvSpPr>
          <p:cNvPr id="5" name="Овал 4">
            <a:extLst>
              <a:ext uri="{FF2B5EF4-FFF2-40B4-BE49-F238E27FC236}">
                <a16:creationId xmlns:a16="http://schemas.microsoft.com/office/drawing/2014/main" id="{63F622FD-4623-41F8-B6BA-A16564AE430B}"/>
              </a:ext>
            </a:extLst>
          </p:cNvPr>
          <p:cNvSpPr/>
          <p:nvPr/>
        </p:nvSpPr>
        <p:spPr bwMode="auto">
          <a:xfrm>
            <a:off x="7081705" y="2132856"/>
            <a:ext cx="1008112" cy="936104"/>
          </a:xfrm>
          <a:prstGeom prst="ellipse">
            <a:avLst/>
          </a:prstGeom>
          <a:solidFill>
            <a:srgbClr val="00FE7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6EE20493-5AED-4E5C-B47A-9922BA16E64C}"/>
              </a:ext>
            </a:extLst>
          </p:cNvPr>
          <p:cNvCxnSpPr/>
          <p:nvPr/>
        </p:nvCxnSpPr>
        <p:spPr bwMode="auto">
          <a:xfrm>
            <a:off x="6649657" y="2600908"/>
            <a:ext cx="1872208" cy="0"/>
          </a:xfrm>
          <a:prstGeom prst="line">
            <a:avLst/>
          </a:prstGeom>
          <a:ln w="3810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72B13D5-09EB-40B8-B928-84DF837BBD71}"/>
              </a:ext>
            </a:extLst>
          </p:cNvPr>
          <p:cNvCxnSpPr>
            <a:cxnSpLocks/>
          </p:cNvCxnSpPr>
          <p:nvPr/>
        </p:nvCxnSpPr>
        <p:spPr bwMode="auto">
          <a:xfrm flipV="1">
            <a:off x="7580861" y="1781000"/>
            <a:ext cx="0" cy="1648000"/>
          </a:xfrm>
          <a:prstGeom prst="line">
            <a:avLst/>
          </a:prstGeom>
          <a:ln w="3810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01E710E4-152F-47B5-8C20-97288E4138A0}"/>
              </a:ext>
            </a:extLst>
          </p:cNvPr>
          <p:cNvCxnSpPr>
            <a:cxnSpLocks/>
          </p:cNvCxnSpPr>
          <p:nvPr/>
        </p:nvCxnSpPr>
        <p:spPr bwMode="auto">
          <a:xfrm flipV="1">
            <a:off x="7071906" y="2600908"/>
            <a:ext cx="508955" cy="612068"/>
          </a:xfrm>
          <a:prstGeom prst="line">
            <a:avLst/>
          </a:prstGeom>
          <a:ln w="3810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ADF7E954-AF89-491D-88A5-BC3518E5FC0C}"/>
              </a:ext>
            </a:extLst>
          </p:cNvPr>
          <p:cNvCxnSpPr>
            <a:cxnSpLocks/>
          </p:cNvCxnSpPr>
          <p:nvPr/>
        </p:nvCxnSpPr>
        <p:spPr bwMode="auto">
          <a:xfrm flipV="1">
            <a:off x="7898201" y="1985595"/>
            <a:ext cx="233172" cy="248055"/>
          </a:xfrm>
          <a:prstGeom prst="line">
            <a:avLst/>
          </a:prstGeom>
          <a:ln w="3810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5C2B5A6-80AA-49B3-9FFD-77449D8183EA}"/>
              </a:ext>
            </a:extLst>
          </p:cNvPr>
          <p:cNvSpPr txBox="1"/>
          <p:nvPr/>
        </p:nvSpPr>
        <p:spPr>
          <a:xfrm>
            <a:off x="6309759" y="2396079"/>
            <a:ext cx="370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</a:t>
            </a:r>
            <a:endParaRPr lang="en-US" sz="2000" dirty="0">
              <a:solidFill>
                <a:srgbClr val="FF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A05FDC1-B97E-46E3-A234-8DB84383CF97}"/>
              </a:ext>
            </a:extLst>
          </p:cNvPr>
          <p:cNvSpPr txBox="1"/>
          <p:nvPr/>
        </p:nvSpPr>
        <p:spPr>
          <a:xfrm>
            <a:off x="8521865" y="2396079"/>
            <a:ext cx="370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Д</a:t>
            </a:r>
            <a:endParaRPr lang="en-US" sz="2000" dirty="0">
              <a:solidFill>
                <a:srgbClr val="FF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7C3431F-676A-4739-868A-ED772C7261D9}"/>
              </a:ext>
            </a:extLst>
          </p:cNvPr>
          <p:cNvSpPr txBox="1"/>
          <p:nvPr/>
        </p:nvSpPr>
        <p:spPr>
          <a:xfrm>
            <a:off x="7402767" y="1391786"/>
            <a:ext cx="356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Х</a:t>
            </a:r>
            <a:endParaRPr lang="en-US" sz="2000" dirty="0">
              <a:solidFill>
                <a:srgbClr val="FF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7B393D1-4760-4B9C-BBAC-73029F99D727}"/>
              </a:ext>
            </a:extLst>
          </p:cNvPr>
          <p:cNvSpPr txBox="1"/>
          <p:nvPr/>
        </p:nvSpPr>
        <p:spPr>
          <a:xfrm>
            <a:off x="7402766" y="3388930"/>
            <a:ext cx="356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</a:t>
            </a:r>
            <a:endParaRPr lang="en-US" sz="2000" dirty="0">
              <a:solidFill>
                <a:srgbClr val="FF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35E9F14-C576-4653-8A92-CEFE733F0D0D}"/>
              </a:ext>
            </a:extLst>
          </p:cNvPr>
          <p:cNvSpPr txBox="1"/>
          <p:nvPr/>
        </p:nvSpPr>
        <p:spPr>
          <a:xfrm>
            <a:off x="6742167" y="3156937"/>
            <a:ext cx="380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Ф</a:t>
            </a:r>
            <a:endParaRPr lang="en-US" sz="2000" dirty="0">
              <a:solidFill>
                <a:srgbClr val="FF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EC5AD28-6AD7-435A-9820-C29F5621BC11}"/>
              </a:ext>
            </a:extLst>
          </p:cNvPr>
          <p:cNvSpPr txBox="1"/>
          <p:nvPr/>
        </p:nvSpPr>
        <p:spPr>
          <a:xfrm>
            <a:off x="8078097" y="1644769"/>
            <a:ext cx="370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</a:t>
            </a:r>
            <a:endParaRPr lang="en-US" sz="2000" dirty="0">
              <a:solidFill>
                <a:srgbClr val="FF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176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Запутывание программы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Эзотерический ЯП – разработаны для</a:t>
            </a:r>
            <a:r>
              <a:rPr lang="en-US" sz="1050" i="1" dirty="0"/>
              <a:t>:</a:t>
            </a:r>
            <a:r>
              <a:rPr lang="ru-RU" sz="1050" i="1" dirty="0"/>
              <a:t> исследований возможностей, док-</a:t>
            </a:r>
            <a:r>
              <a:rPr lang="ru-RU" sz="1050" i="1" dirty="0" err="1"/>
              <a:t>ва</a:t>
            </a:r>
            <a:r>
              <a:rPr lang="ru-RU" sz="1050" i="1" dirty="0"/>
              <a:t> реализации идей, как произведение искусства или шутка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0BF6DE-18D6-4E3A-901D-FB8D315A6377}"/>
              </a:ext>
            </a:extLst>
          </p:cNvPr>
          <p:cNvSpPr txBox="1"/>
          <p:nvPr/>
        </p:nvSpPr>
        <p:spPr>
          <a:xfrm>
            <a:off x="107504" y="1196752"/>
            <a:ext cx="892899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dirty="0" err="1"/>
              <a:t>Обфускация</a:t>
            </a:r>
            <a:r>
              <a:rPr lang="ru-RU" dirty="0"/>
              <a:t> – запутывание кода программы, сохраняющее ее функциональность, но затрудняющее анализ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dirty="0"/>
              <a:t>Уровни представлений ПО</a:t>
            </a:r>
            <a:r>
              <a:rPr lang="en-US" dirty="0"/>
              <a:t>:</a:t>
            </a:r>
            <a:endParaRPr lang="ru-RU" dirty="0"/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ru-RU" dirty="0"/>
              <a:t>Машинный код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ru-RU" dirty="0"/>
              <a:t>Байт-код</a:t>
            </a:r>
            <a:endParaRPr lang="en-US" dirty="0"/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ru-RU" dirty="0"/>
              <a:t>Исходный код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ru-RU" i="1" dirty="0">
                <a:solidFill>
                  <a:schemeClr val="bg1">
                    <a:lumMod val="65000"/>
                  </a:schemeClr>
                </a:solidFill>
              </a:rPr>
              <a:t>Алгоритмы, Архитектура, Концептуальная модель</a:t>
            </a:r>
            <a:r>
              <a:rPr lang="en-US" i="1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ru-RU" i="1" dirty="0">
                <a:solidFill>
                  <a:schemeClr val="bg1">
                    <a:lumMod val="65000"/>
                  </a:schemeClr>
                </a:solidFill>
              </a:rPr>
              <a:t>Идея</a:t>
            </a:r>
            <a:endParaRPr lang="en-US" i="1" dirty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dirty="0"/>
              <a:t>Оптимизация (частный случай обфускации) – изменение выполняемого кода для максимизации его характеристик</a:t>
            </a:r>
            <a:r>
              <a:rPr lang="en-US" dirty="0"/>
              <a:t>: </a:t>
            </a:r>
            <a:r>
              <a:rPr lang="ru-RU" dirty="0"/>
              <a:t>скорость, размер, др.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dirty="0"/>
              <a:t>Недостатки</a:t>
            </a:r>
            <a:r>
              <a:rPr lang="en-US" dirty="0"/>
              <a:t>:</a:t>
            </a:r>
            <a:endParaRPr lang="ru-RU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dirty="0"/>
              <a:t>Потеря гибкости – может стать платформенно-зависимым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dirty="0"/>
              <a:t>Сложность отладки – разработчику будет сложнее найти ошибку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dirty="0"/>
              <a:t>Обратимость – код все равно может быть восстановлен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dirty="0"/>
              <a:t>Ошибки – средство, как и компилятор, сложно тестируем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dirty="0"/>
              <a:t>Изменение имен программы – могут делаться вызовы по именам классов</a:t>
            </a:r>
            <a:endParaRPr lang="en-US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dirty="0"/>
              <a:t>Существуют изначально запутанные языки программирования</a:t>
            </a:r>
            <a:r>
              <a:rPr lang="en-US" dirty="0"/>
              <a:t>: </a:t>
            </a:r>
            <a:r>
              <a:rPr lang="en-US" dirty="0" err="1">
                <a:solidFill>
                  <a:schemeClr val="accent1"/>
                </a:solidFill>
              </a:rPr>
              <a:t>Brainf</a:t>
            </a:r>
            <a:r>
              <a:rPr lang="en-US" dirty="0">
                <a:solidFill>
                  <a:schemeClr val="accent1"/>
                </a:solidFill>
              </a:rPr>
              <a:t>*ck</a:t>
            </a:r>
            <a:r>
              <a:rPr lang="en-US" dirty="0"/>
              <a:t>: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dirty="0"/>
              <a:t>Эзотерический</a:t>
            </a:r>
            <a:r>
              <a:rPr lang="en-US" dirty="0"/>
              <a:t>*</a:t>
            </a:r>
            <a:r>
              <a:rPr lang="ru-RU" dirty="0"/>
              <a:t> язык программирования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2"/>
                </a:solidFill>
              </a:rPr>
              <a:t>HelloWorld</a:t>
            </a:r>
            <a:r>
              <a:rPr lang="en-US" dirty="0"/>
              <a:t>: </a:t>
            </a:r>
            <a:r>
              <a:rPr lang="en-US" sz="1600" dirty="0">
                <a:solidFill>
                  <a:srgbClr val="017514"/>
                </a:solidFill>
                <a:latin typeface="Consolas" panose="020B0609020204030204" pitchFamily="49" charset="0"/>
              </a:rPr>
              <a:t>++++++++++[&gt;+++++++&gt;++++++++++&gt;+++&gt;+&lt;&lt;&lt;&lt;-]&gt;++.&gt;+.+++++++..+++.&gt;++.&lt;&lt;+++++++++++++++.&gt;.+++.------.--------.&gt;+.&gt;.</a:t>
            </a:r>
            <a:endParaRPr lang="en-US" dirty="0">
              <a:solidFill>
                <a:srgbClr val="017514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Пузырек для мыслей: облако 4">
            <a:extLst>
              <a:ext uri="{FF2B5EF4-FFF2-40B4-BE49-F238E27FC236}">
                <a16:creationId xmlns:a16="http://schemas.microsoft.com/office/drawing/2014/main" id="{B6DF031A-E1F3-4AB8-8FA9-BFC5256EF158}"/>
              </a:ext>
            </a:extLst>
          </p:cNvPr>
          <p:cNvSpPr/>
          <p:nvPr/>
        </p:nvSpPr>
        <p:spPr bwMode="auto">
          <a:xfrm>
            <a:off x="6156176" y="1556792"/>
            <a:ext cx="2790057" cy="1077798"/>
          </a:xfrm>
          <a:prstGeom prst="cloudCallout">
            <a:avLst>
              <a:gd name="adj1" fmla="val -15820"/>
              <a:gd name="adj2" fmla="val 73273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/>
              <a:t>Применяется ли в реальной жизни </a:t>
            </a:r>
            <a:r>
              <a:rPr lang="ru-RU" sz="1400" dirty="0" err="1"/>
              <a:t>обфускация</a:t>
            </a:r>
            <a:r>
              <a:rPr lang="ru-RU" sz="1400" dirty="0"/>
              <a:t> идей?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532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Запутывание программы</a:t>
            </a:r>
            <a:r>
              <a:rPr lang="en-US" dirty="0"/>
              <a:t>: </a:t>
            </a:r>
            <a:r>
              <a:rPr lang="ru-RU" dirty="0"/>
              <a:t>Механизм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B676D1-E5BF-431F-BCB9-B5A18F1562FD}"/>
              </a:ext>
            </a:extLst>
          </p:cNvPr>
          <p:cNvSpPr txBox="1"/>
          <p:nvPr/>
        </p:nvSpPr>
        <p:spPr>
          <a:xfrm>
            <a:off x="107504" y="1196752"/>
            <a:ext cx="892899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AutoNum type="arabicParenR"/>
            </a:pPr>
            <a:r>
              <a:rPr lang="ru-RU" sz="1400" dirty="0"/>
              <a:t>Изменяется форма программы</a:t>
            </a:r>
            <a:endParaRPr lang="en-US" sz="1400" dirty="0"/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ru-RU" sz="1400" dirty="0"/>
              <a:t>Убирается полезная информация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ru-RU" sz="1400" dirty="0"/>
              <a:t>Меняются имена переменных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ru-RU" sz="1400" dirty="0"/>
              <a:t>Добавляется бесполезная информация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endParaRPr lang="ru-RU" sz="1400" dirty="0"/>
          </a:p>
          <a:p>
            <a:pPr marL="800100" lvl="1" indent="-342900" algn="l">
              <a:buFont typeface="Wingdings" panose="05000000000000000000" pitchFamily="2" charset="2"/>
              <a:buChar char="q"/>
            </a:pPr>
            <a:endParaRPr lang="ru-RU" sz="1400" dirty="0"/>
          </a:p>
          <a:p>
            <a:pPr algn="l"/>
            <a:r>
              <a:rPr lang="ru-RU" sz="1400" i="1" dirty="0"/>
              <a:t>Форма кода – имена, комментарии, …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endParaRPr lang="ru-RU" sz="1400" dirty="0"/>
          </a:p>
          <a:p>
            <a:pPr marL="800100" lvl="1" indent="-342900" algn="l">
              <a:buFont typeface="Wingdings" panose="05000000000000000000" pitchFamily="2" charset="2"/>
              <a:buChar char="q"/>
            </a:pPr>
            <a:endParaRPr lang="ru-RU" sz="1400" dirty="0"/>
          </a:p>
          <a:p>
            <a:pPr marL="800100" lvl="1" indent="-342900" algn="l">
              <a:buFont typeface="Wingdings" panose="05000000000000000000" pitchFamily="2" charset="2"/>
              <a:buChar char="q"/>
            </a:pPr>
            <a:endParaRPr lang="ru-RU" sz="1400" dirty="0"/>
          </a:p>
          <a:p>
            <a:pPr marL="800100" lvl="1" indent="-342900" algn="l"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342900" indent="-342900" algn="l">
              <a:buAutoNum type="arabicParenR"/>
            </a:pPr>
            <a:r>
              <a:rPr lang="ru-RU" sz="1400" dirty="0"/>
              <a:t>Изменяется содержание программы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ru-RU" sz="1400" dirty="0"/>
              <a:t>Изменяется структура данных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ru-RU" sz="1400" dirty="0"/>
              <a:t>Изменяется логика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ru-RU" sz="1400" dirty="0"/>
              <a:t>Добавляется бесполезная логика</a:t>
            </a:r>
          </a:p>
          <a:p>
            <a:pPr marL="342900" indent="-342900" algn="l">
              <a:buFont typeface="+mj-lt"/>
              <a:buAutoNum type="arabicParenR"/>
            </a:pPr>
            <a:endParaRPr lang="en-US" sz="1400" dirty="0"/>
          </a:p>
          <a:p>
            <a:pPr marL="342900" indent="-342900" algn="l">
              <a:buFont typeface="+mj-lt"/>
              <a:buAutoNum type="arabicParenR"/>
            </a:pPr>
            <a:endParaRPr lang="en-US" sz="1400" dirty="0"/>
          </a:p>
          <a:p>
            <a:pPr algn="l"/>
            <a:endParaRPr lang="ru-RU" sz="1400" dirty="0"/>
          </a:p>
          <a:p>
            <a:pPr algn="l"/>
            <a:r>
              <a:rPr lang="ru-RU" sz="1400" i="1" dirty="0"/>
              <a:t>Содержание кода – алгоритмы, модули, структуры, …</a:t>
            </a:r>
            <a:endParaRPr lang="en-US" sz="1400" i="1" dirty="0"/>
          </a:p>
          <a:p>
            <a:pPr marL="342900" indent="-342900" algn="l">
              <a:buFont typeface="+mj-lt"/>
              <a:buAutoNum type="arabicParenR"/>
            </a:pPr>
            <a:endParaRPr lang="en-US" sz="1400" dirty="0"/>
          </a:p>
          <a:p>
            <a:pPr marL="342900" indent="-342900" algn="l">
              <a:buFont typeface="+mj-lt"/>
              <a:buAutoNum type="arabicParenR"/>
            </a:pPr>
            <a:endParaRPr lang="en-US" sz="1400" dirty="0"/>
          </a:p>
          <a:p>
            <a:pPr marL="342900" indent="-342900" algn="l">
              <a:buFont typeface="+mj-lt"/>
              <a:buAutoNum type="arabicParenR"/>
            </a:pPr>
            <a:endParaRPr lang="en-US" sz="14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B7BAE8A-EBBD-4641-9639-A0928F074FE2}"/>
              </a:ext>
            </a:extLst>
          </p:cNvPr>
          <p:cNvSpPr/>
          <p:nvPr/>
        </p:nvSpPr>
        <p:spPr bwMode="auto">
          <a:xfrm>
            <a:off x="4855460" y="1340768"/>
            <a:ext cx="1444732" cy="1224136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Равнобедренный треугольник 9">
            <a:extLst>
              <a:ext uri="{FF2B5EF4-FFF2-40B4-BE49-F238E27FC236}">
                <a16:creationId xmlns:a16="http://schemas.microsoft.com/office/drawing/2014/main" id="{8BACAE76-37E2-4623-9CBF-72EBD9FC5192}"/>
              </a:ext>
            </a:extLst>
          </p:cNvPr>
          <p:cNvSpPr/>
          <p:nvPr/>
        </p:nvSpPr>
        <p:spPr bwMode="auto">
          <a:xfrm>
            <a:off x="5047474" y="1495636"/>
            <a:ext cx="1060704" cy="914400"/>
          </a:xfrm>
          <a:prstGeom prst="triangle">
            <a:avLst/>
          </a:prstGeom>
          <a:solidFill>
            <a:srgbClr val="00FE7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851D7A3-00F8-43B6-9C3E-C127EDEF68A7}"/>
              </a:ext>
            </a:extLst>
          </p:cNvPr>
          <p:cNvSpPr/>
          <p:nvPr/>
        </p:nvSpPr>
        <p:spPr bwMode="auto">
          <a:xfrm>
            <a:off x="7447748" y="1340768"/>
            <a:ext cx="1444732" cy="1224136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Равнобедренный треугольник 12">
            <a:extLst>
              <a:ext uri="{FF2B5EF4-FFF2-40B4-BE49-F238E27FC236}">
                <a16:creationId xmlns:a16="http://schemas.microsoft.com/office/drawing/2014/main" id="{980D3DB3-7C56-4F52-939B-974C69AE0496}"/>
              </a:ext>
            </a:extLst>
          </p:cNvPr>
          <p:cNvSpPr/>
          <p:nvPr/>
        </p:nvSpPr>
        <p:spPr bwMode="auto">
          <a:xfrm>
            <a:off x="7639762" y="1495636"/>
            <a:ext cx="1060704" cy="914400"/>
          </a:xfrm>
          <a:prstGeom prst="triangle">
            <a:avLst/>
          </a:prstGeom>
          <a:solidFill>
            <a:srgbClr val="00FE7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id="{488A05F6-AB9C-472E-B486-35AB8D593305}"/>
              </a:ext>
            </a:extLst>
          </p:cNvPr>
          <p:cNvSpPr/>
          <p:nvPr/>
        </p:nvSpPr>
        <p:spPr bwMode="auto">
          <a:xfrm>
            <a:off x="6388432" y="1710520"/>
            <a:ext cx="978408" cy="484632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D8F6083-2924-483F-A757-A2D6A40FA5B6}"/>
              </a:ext>
            </a:extLst>
          </p:cNvPr>
          <p:cNvSpPr/>
          <p:nvPr/>
        </p:nvSpPr>
        <p:spPr bwMode="auto">
          <a:xfrm>
            <a:off x="323528" y="6605373"/>
            <a:ext cx="1512168" cy="252627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Вид кода (Форма)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5D75A69-633B-4D2B-8656-A8363FFB8AF5}"/>
              </a:ext>
            </a:extLst>
          </p:cNvPr>
          <p:cNvSpPr/>
          <p:nvPr/>
        </p:nvSpPr>
        <p:spPr bwMode="auto">
          <a:xfrm>
            <a:off x="2159224" y="6605373"/>
            <a:ext cx="2484784" cy="252627"/>
          </a:xfrm>
          <a:prstGeom prst="rect">
            <a:avLst/>
          </a:prstGeom>
          <a:solidFill>
            <a:srgbClr val="00FE7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Логика кода (Содержание)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E735BFCB-099A-49CF-B4DA-8694E3AB90C1}"/>
              </a:ext>
            </a:extLst>
          </p:cNvPr>
          <p:cNvSpPr/>
          <p:nvPr/>
        </p:nvSpPr>
        <p:spPr bwMode="auto">
          <a:xfrm>
            <a:off x="8545689" y="1469620"/>
            <a:ext cx="250784" cy="2409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D38F0210-9FCF-4D00-A769-B14D044AF2EA}"/>
              </a:ext>
            </a:extLst>
          </p:cNvPr>
          <p:cNvSpPr/>
          <p:nvPr/>
        </p:nvSpPr>
        <p:spPr bwMode="auto">
          <a:xfrm>
            <a:off x="4941085" y="1738438"/>
            <a:ext cx="248353" cy="24090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C2745203-18E7-4AEA-BA0B-D97B5F64BB36}"/>
              </a:ext>
            </a:extLst>
          </p:cNvPr>
          <p:cNvSpPr/>
          <p:nvPr/>
        </p:nvSpPr>
        <p:spPr bwMode="auto">
          <a:xfrm>
            <a:off x="4947812" y="1443332"/>
            <a:ext cx="411704" cy="216024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2771865A-AEAF-4AD0-8A39-453F78770C65}"/>
              </a:ext>
            </a:extLst>
          </p:cNvPr>
          <p:cNvSpPr/>
          <p:nvPr/>
        </p:nvSpPr>
        <p:spPr bwMode="auto">
          <a:xfrm>
            <a:off x="7532336" y="1443332"/>
            <a:ext cx="411704" cy="216024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</a:rPr>
              <a:t>B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3897A24E-5582-4CB7-A267-4B60C7C62FFE}"/>
              </a:ext>
            </a:extLst>
          </p:cNvPr>
          <p:cNvSpPr/>
          <p:nvPr/>
        </p:nvSpPr>
        <p:spPr bwMode="auto">
          <a:xfrm>
            <a:off x="4855460" y="3452224"/>
            <a:ext cx="1444732" cy="1224136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Равнобедренный треугольник 22">
            <a:extLst>
              <a:ext uri="{FF2B5EF4-FFF2-40B4-BE49-F238E27FC236}">
                <a16:creationId xmlns:a16="http://schemas.microsoft.com/office/drawing/2014/main" id="{E71543AE-10C2-4C03-AB78-B590426FB514}"/>
              </a:ext>
            </a:extLst>
          </p:cNvPr>
          <p:cNvSpPr/>
          <p:nvPr/>
        </p:nvSpPr>
        <p:spPr bwMode="auto">
          <a:xfrm>
            <a:off x="5047474" y="3607092"/>
            <a:ext cx="1060704" cy="914400"/>
          </a:xfrm>
          <a:prstGeom prst="triangle">
            <a:avLst/>
          </a:prstGeom>
          <a:solidFill>
            <a:srgbClr val="00FE7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31EC915D-D565-4B1C-9404-324E1B227B75}"/>
              </a:ext>
            </a:extLst>
          </p:cNvPr>
          <p:cNvSpPr/>
          <p:nvPr/>
        </p:nvSpPr>
        <p:spPr bwMode="auto">
          <a:xfrm>
            <a:off x="7447748" y="3452224"/>
            <a:ext cx="1444732" cy="1224136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Равнобедренный треугольник 24">
            <a:extLst>
              <a:ext uri="{FF2B5EF4-FFF2-40B4-BE49-F238E27FC236}">
                <a16:creationId xmlns:a16="http://schemas.microsoft.com/office/drawing/2014/main" id="{D2277667-F978-4758-A3C5-932A62ED1FD7}"/>
              </a:ext>
            </a:extLst>
          </p:cNvPr>
          <p:cNvSpPr/>
          <p:nvPr/>
        </p:nvSpPr>
        <p:spPr bwMode="auto">
          <a:xfrm>
            <a:off x="7639762" y="3607092"/>
            <a:ext cx="1060704" cy="914400"/>
          </a:xfrm>
          <a:prstGeom prst="triangle">
            <a:avLst/>
          </a:prstGeom>
          <a:solidFill>
            <a:srgbClr val="00FE7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Стрелка: вправо 25">
            <a:extLst>
              <a:ext uri="{FF2B5EF4-FFF2-40B4-BE49-F238E27FC236}">
                <a16:creationId xmlns:a16="http://schemas.microsoft.com/office/drawing/2014/main" id="{FC014190-D952-463F-8658-7A40B4A377D8}"/>
              </a:ext>
            </a:extLst>
          </p:cNvPr>
          <p:cNvSpPr/>
          <p:nvPr/>
        </p:nvSpPr>
        <p:spPr bwMode="auto">
          <a:xfrm>
            <a:off x="6388432" y="3821976"/>
            <a:ext cx="978408" cy="484632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id="{C4B06E95-4CF9-42C4-A20B-4B64EFDB8EEF}"/>
              </a:ext>
            </a:extLst>
          </p:cNvPr>
          <p:cNvSpPr/>
          <p:nvPr/>
        </p:nvSpPr>
        <p:spPr bwMode="auto">
          <a:xfrm>
            <a:off x="8044722" y="3885321"/>
            <a:ext cx="250784" cy="2409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CD1D4C49-462E-4863-9E2C-E294BDE4B3A9}"/>
              </a:ext>
            </a:extLst>
          </p:cNvPr>
          <p:cNvSpPr/>
          <p:nvPr/>
        </p:nvSpPr>
        <p:spPr bwMode="auto">
          <a:xfrm>
            <a:off x="5324526" y="4250014"/>
            <a:ext cx="539046" cy="216024"/>
          </a:xfrm>
          <a:prstGeom prst="rect">
            <a:avLst/>
          </a:prstGeom>
          <a:solidFill>
            <a:srgbClr val="01751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123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2AE6992B-481B-4C92-84FD-DEBEA69BBF36}"/>
              </a:ext>
            </a:extLst>
          </p:cNvPr>
          <p:cNvSpPr/>
          <p:nvPr/>
        </p:nvSpPr>
        <p:spPr bwMode="auto">
          <a:xfrm>
            <a:off x="7889852" y="4255882"/>
            <a:ext cx="539046" cy="216024"/>
          </a:xfrm>
          <a:prstGeom prst="rect">
            <a:avLst/>
          </a:prstGeom>
          <a:solidFill>
            <a:srgbClr val="01751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321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Равнобедренный треугольник 31">
            <a:extLst>
              <a:ext uri="{FF2B5EF4-FFF2-40B4-BE49-F238E27FC236}">
                <a16:creationId xmlns:a16="http://schemas.microsoft.com/office/drawing/2014/main" id="{9F2BD400-9C56-4E76-B746-ACC89DCD4777}"/>
              </a:ext>
            </a:extLst>
          </p:cNvPr>
          <p:cNvSpPr/>
          <p:nvPr/>
        </p:nvSpPr>
        <p:spPr bwMode="auto">
          <a:xfrm rot="3591235">
            <a:off x="8191220" y="3572881"/>
            <a:ext cx="663698" cy="423878"/>
          </a:xfrm>
          <a:prstGeom prst="triangle">
            <a:avLst/>
          </a:prstGeom>
          <a:solidFill>
            <a:srgbClr val="00FE7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F2FF3B06-B6FA-423E-B652-569512D339C6}"/>
              </a:ext>
            </a:extLst>
          </p:cNvPr>
          <p:cNvSpPr/>
          <p:nvPr/>
        </p:nvSpPr>
        <p:spPr bwMode="auto">
          <a:xfrm>
            <a:off x="4986893" y="6606337"/>
            <a:ext cx="1745347" cy="25262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Бесполезная логика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D38E8AE5-964F-434B-98F6-7DDC5EB51660}"/>
              </a:ext>
            </a:extLst>
          </p:cNvPr>
          <p:cNvSpPr/>
          <p:nvPr/>
        </p:nvSpPr>
        <p:spPr bwMode="auto">
          <a:xfrm>
            <a:off x="3875195" y="1430894"/>
            <a:ext cx="248353" cy="24090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14BFC357-CCE8-46F2-8310-25D3ADECBF29}"/>
              </a:ext>
            </a:extLst>
          </p:cNvPr>
          <p:cNvSpPr/>
          <p:nvPr/>
        </p:nvSpPr>
        <p:spPr bwMode="auto">
          <a:xfrm>
            <a:off x="3587015" y="1689912"/>
            <a:ext cx="411704" cy="216024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5B53379C-7D6C-43DB-A8C3-BAA1730E288F}"/>
              </a:ext>
            </a:extLst>
          </p:cNvPr>
          <p:cNvSpPr/>
          <p:nvPr/>
        </p:nvSpPr>
        <p:spPr bwMode="auto">
          <a:xfrm>
            <a:off x="4320624" y="1888032"/>
            <a:ext cx="250784" cy="2409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Равнобедренный треугольник 34">
            <a:extLst>
              <a:ext uri="{FF2B5EF4-FFF2-40B4-BE49-F238E27FC236}">
                <a16:creationId xmlns:a16="http://schemas.microsoft.com/office/drawing/2014/main" id="{20717C7A-0A27-4B6D-A89E-97360822CA1D}"/>
              </a:ext>
            </a:extLst>
          </p:cNvPr>
          <p:cNvSpPr/>
          <p:nvPr/>
        </p:nvSpPr>
        <p:spPr bwMode="auto">
          <a:xfrm rot="3591235">
            <a:off x="3590153" y="3772349"/>
            <a:ext cx="307736" cy="225943"/>
          </a:xfrm>
          <a:prstGeom prst="triangle">
            <a:avLst/>
          </a:prstGeom>
          <a:solidFill>
            <a:srgbClr val="00FE7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B8494065-8A3D-4542-AB4A-4BBFD623F513}"/>
              </a:ext>
            </a:extLst>
          </p:cNvPr>
          <p:cNvSpPr/>
          <p:nvPr/>
        </p:nvSpPr>
        <p:spPr bwMode="auto">
          <a:xfrm>
            <a:off x="3794605" y="4225138"/>
            <a:ext cx="250784" cy="2409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BB3360DF-FBF7-468B-B579-36506CD9366A}"/>
              </a:ext>
            </a:extLst>
          </p:cNvPr>
          <p:cNvSpPr/>
          <p:nvPr/>
        </p:nvSpPr>
        <p:spPr bwMode="auto">
          <a:xfrm>
            <a:off x="2659358" y="4029235"/>
            <a:ext cx="539046" cy="216024"/>
          </a:xfrm>
          <a:prstGeom prst="rect">
            <a:avLst/>
          </a:prstGeom>
          <a:solidFill>
            <a:srgbClr val="01751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321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620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Запутывание программы</a:t>
            </a:r>
            <a:r>
              <a:rPr lang="en-US" dirty="0"/>
              <a:t>: </a:t>
            </a:r>
            <a:r>
              <a:rPr lang="ru-RU" dirty="0"/>
              <a:t>Вида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*Метаинформация – информация об информация (т.е. описание самой программы в программе)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B676D1-E5BF-431F-BCB9-B5A18F1562FD}"/>
              </a:ext>
            </a:extLst>
          </p:cNvPr>
          <p:cNvSpPr txBox="1"/>
          <p:nvPr/>
        </p:nvSpPr>
        <p:spPr>
          <a:xfrm>
            <a:off x="107504" y="1196752"/>
            <a:ext cx="892899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dirty="0"/>
              <a:t>1)  Удаление полезной метаинформации*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ru-RU" sz="1400" dirty="0"/>
              <a:t>Удаление отладочной информации</a:t>
            </a:r>
            <a:r>
              <a:rPr lang="en-US" sz="1400" dirty="0"/>
              <a:t> (</a:t>
            </a:r>
            <a:r>
              <a:rPr lang="ru-RU" sz="1400" dirty="0"/>
              <a:t>из скомпилированного кода)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ru-RU" sz="1400" dirty="0"/>
              <a:t>Удаление комментариев</a:t>
            </a:r>
          </a:p>
          <a:p>
            <a:pPr marL="342900" indent="-342900" algn="l">
              <a:buFont typeface="+mj-lt"/>
              <a:buAutoNum type="arabicParenR"/>
            </a:pPr>
            <a:endParaRPr lang="en-US" sz="1400" dirty="0"/>
          </a:p>
          <a:p>
            <a:pPr marL="342900" indent="-342900" algn="l">
              <a:buFont typeface="+mj-lt"/>
              <a:buAutoNum type="arabicParenR"/>
            </a:pPr>
            <a:endParaRPr lang="en-US" sz="1400" dirty="0"/>
          </a:p>
          <a:p>
            <a:pPr marL="342900" indent="-342900" algn="l">
              <a:buFont typeface="+mj-lt"/>
              <a:buAutoNum type="arabicParenR"/>
            </a:pPr>
            <a:endParaRPr lang="en-US" sz="1400" dirty="0"/>
          </a:p>
          <a:p>
            <a:pPr marL="342900" indent="-342900" algn="l">
              <a:buFont typeface="+mj-lt"/>
              <a:buAutoNum type="arabicParenR"/>
            </a:pPr>
            <a:endParaRPr lang="en-US" sz="1400" dirty="0"/>
          </a:p>
          <a:p>
            <a:pPr marL="342900" indent="-342900" algn="l">
              <a:buFont typeface="+mj-lt"/>
              <a:buAutoNum type="arabicParenR"/>
            </a:pPr>
            <a:endParaRPr lang="en-US" sz="1400" dirty="0"/>
          </a:p>
          <a:p>
            <a:pPr algn="l"/>
            <a:r>
              <a:rPr lang="ru-RU" sz="1400" dirty="0"/>
              <a:t>2)  Изменение имен переменных</a:t>
            </a:r>
            <a:endParaRPr lang="en-US" sz="1400" dirty="0"/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ru-RU" sz="1400" dirty="0"/>
              <a:t>Замена имен переменных, понятных человеку, на случайные или с собственной логикой</a:t>
            </a:r>
            <a:endParaRPr lang="en-US" sz="1400" dirty="0"/>
          </a:p>
          <a:p>
            <a:pPr marL="342900" indent="-342900" algn="l">
              <a:buFont typeface="+mj-lt"/>
              <a:buAutoNum type="arabicParenR"/>
            </a:pPr>
            <a:endParaRPr lang="en-US" sz="1400" dirty="0"/>
          </a:p>
          <a:p>
            <a:pPr marL="342900" indent="-342900" algn="l">
              <a:buFont typeface="+mj-lt"/>
              <a:buAutoNum type="arabicParenR"/>
            </a:pPr>
            <a:endParaRPr lang="en-US" sz="1400" dirty="0"/>
          </a:p>
          <a:p>
            <a:pPr marL="342900" indent="-342900" algn="l">
              <a:buFont typeface="+mj-lt"/>
              <a:buAutoNum type="arabicParenR"/>
            </a:pPr>
            <a:endParaRPr lang="en-US" sz="1400" dirty="0"/>
          </a:p>
          <a:p>
            <a:pPr marL="342900" indent="-342900" algn="l">
              <a:buFont typeface="+mj-lt"/>
              <a:buAutoNum type="arabicParenR"/>
            </a:pPr>
            <a:endParaRPr lang="en-US" sz="1400" dirty="0"/>
          </a:p>
          <a:p>
            <a:pPr marL="342900" indent="-342900" algn="l">
              <a:buFont typeface="+mj-lt"/>
              <a:buAutoNum type="arabicParenR"/>
            </a:pPr>
            <a:endParaRPr lang="en-US" sz="1400" dirty="0"/>
          </a:p>
          <a:p>
            <a:pPr marL="342900" indent="-342900" algn="l">
              <a:buFont typeface="+mj-lt"/>
              <a:buAutoNum type="arabicParenR"/>
            </a:pPr>
            <a:endParaRPr lang="en-US" sz="1400" dirty="0"/>
          </a:p>
          <a:p>
            <a:pPr algn="l"/>
            <a:r>
              <a:rPr lang="ru-RU" sz="1400" dirty="0"/>
              <a:t>3)  Добавление мусорных данных</a:t>
            </a:r>
            <a:endParaRPr lang="en-US" sz="1400" dirty="0"/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ru-RU" sz="1400" dirty="0"/>
              <a:t>Внесение в код переменных, констант, операций доступа к ним, которые не нужны для функционирования программы</a:t>
            </a:r>
          </a:p>
          <a:p>
            <a:pPr marL="342900" indent="-342900" algn="l">
              <a:buFont typeface="+mj-lt"/>
              <a:buAutoNum type="arabicParenR"/>
            </a:pPr>
            <a:endParaRPr lang="en-US" sz="1400" dirty="0"/>
          </a:p>
          <a:p>
            <a:pPr marL="342900" indent="-342900" algn="l">
              <a:buFont typeface="+mj-lt"/>
              <a:buAutoNum type="arabicParenR"/>
            </a:pPr>
            <a:endParaRPr lang="en-US" sz="1400" dirty="0"/>
          </a:p>
          <a:p>
            <a:pPr marL="342900" indent="-342900" algn="l">
              <a:buFont typeface="+mj-lt"/>
              <a:buAutoNum type="arabicParenR"/>
            </a:pPr>
            <a:endParaRPr lang="en-US" sz="1400" dirty="0"/>
          </a:p>
          <a:p>
            <a:pPr marL="342900" indent="-342900" algn="l">
              <a:buFont typeface="+mj-lt"/>
              <a:buAutoNum type="arabicParenR"/>
            </a:pPr>
            <a:endParaRPr lang="en-US" sz="1400" dirty="0"/>
          </a:p>
          <a:p>
            <a:pPr marL="342900" indent="-342900" algn="l">
              <a:buFont typeface="+mj-lt"/>
              <a:buAutoNum type="arabicParenR"/>
            </a:pPr>
            <a:endParaRPr lang="en-US" sz="1400" dirty="0"/>
          </a:p>
          <a:p>
            <a:pPr marL="342900" indent="-342900" algn="l">
              <a:buFont typeface="+mj-lt"/>
              <a:buAutoNum type="arabicParenR"/>
            </a:pPr>
            <a:endParaRPr lang="en-US" sz="1400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68ADC3C-82D3-4E2A-90F4-57E9C9C58E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317035"/>
              </p:ext>
            </p:extLst>
          </p:nvPr>
        </p:nvGraphicFramePr>
        <p:xfrm>
          <a:off x="323527" y="2060848"/>
          <a:ext cx="8496946" cy="64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48473">
                  <a:extLst>
                    <a:ext uri="{9D8B030D-6E8A-4147-A177-3AD203B41FA5}">
                      <a16:colId xmlns:a16="http://schemas.microsoft.com/office/drawing/2014/main" val="821285314"/>
                    </a:ext>
                  </a:extLst>
                </a:gridCol>
                <a:gridCol w="4248473">
                  <a:extLst>
                    <a:ext uri="{9D8B030D-6E8A-4147-A177-3AD203B41FA5}">
                      <a16:colId xmlns:a16="http://schemas.microsoft.com/office/drawing/2014/main" val="10543858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// </a:t>
                      </a:r>
                      <a:r>
                        <a:rPr lang="ru-RU" sz="1200" dirty="0">
                          <a:latin typeface="Consolas" panose="020B0609020204030204" pitchFamily="49" charset="0"/>
                        </a:rPr>
                        <a:t>Класс для хранения ПД пользователя</a:t>
                      </a:r>
                      <a:endParaRPr lang="en-US" sz="12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class Credentials</a:t>
                      </a:r>
                      <a:r>
                        <a:rPr lang="ru-RU" sz="120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200" dirty="0">
                          <a:latin typeface="Consolas" panose="020B0609020204030204" pitchFamily="49" charset="0"/>
                        </a:rPr>
                        <a:t>{ ...</a:t>
                      </a:r>
                    </a:p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//</a:t>
                      </a:r>
                      <a:endParaRPr lang="ru-RU" sz="12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class Credentials</a:t>
                      </a:r>
                      <a:r>
                        <a:rPr lang="ru-RU" sz="120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200" dirty="0">
                          <a:latin typeface="Consolas" panose="020B0609020204030204" pitchFamily="49" charset="0"/>
                        </a:rPr>
                        <a:t>{ ...</a:t>
                      </a:r>
                    </a:p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3952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FC18F4A8-16A1-4FB3-A874-4D6739587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954977"/>
              </p:ext>
            </p:extLst>
          </p:nvPr>
        </p:nvGraphicFramePr>
        <p:xfrm>
          <a:off x="323527" y="5447496"/>
          <a:ext cx="8496946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48473">
                  <a:extLst>
                    <a:ext uri="{9D8B030D-6E8A-4147-A177-3AD203B41FA5}">
                      <a16:colId xmlns:a16="http://schemas.microsoft.com/office/drawing/2014/main" val="821285314"/>
                    </a:ext>
                  </a:extLst>
                </a:gridCol>
                <a:gridCol w="4248473">
                  <a:extLst>
                    <a:ext uri="{9D8B030D-6E8A-4147-A177-3AD203B41FA5}">
                      <a16:colId xmlns:a16="http://schemas.microsoft.com/office/drawing/2014/main" val="1054385879"/>
                    </a:ext>
                  </a:extLst>
                </a:gridCol>
              </a:tblGrid>
              <a:tr h="95556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class Credentials</a:t>
                      </a:r>
                      <a:r>
                        <a:rPr lang="ru-RU" sz="120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200" dirty="0">
                          <a:latin typeface="Consolas" panose="020B0609020204030204" pitchFamily="49" charset="0"/>
                        </a:rPr>
                        <a:t>{</a:t>
                      </a:r>
                    </a:p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  public String Login, Password;</a:t>
                      </a:r>
                    </a:p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class Credentials</a:t>
                      </a:r>
                      <a:r>
                        <a:rPr lang="ru-RU" sz="120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200" dirty="0">
                          <a:latin typeface="Consolas" panose="020B0609020204030204" pitchFamily="49" charset="0"/>
                        </a:rPr>
                        <a:t>{</a:t>
                      </a:r>
                    </a:p>
                    <a:p>
                      <a:r>
                        <a:rPr lang="ru-RU" sz="1200" dirty="0"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US" sz="1200" dirty="0">
                          <a:latin typeface="Consolas" panose="020B0609020204030204" pitchFamily="49" charset="0"/>
                        </a:rPr>
                        <a:t>public String _</a:t>
                      </a:r>
                      <a:r>
                        <a:rPr lang="en-US" sz="1200" dirty="0" err="1">
                          <a:latin typeface="Consolas" panose="020B0609020204030204" pitchFamily="49" charset="0"/>
                        </a:rPr>
                        <a:t>PreLogin</a:t>
                      </a:r>
                      <a:r>
                        <a:rPr lang="en-US" sz="1200" dirty="0">
                          <a:latin typeface="Consolas" panose="020B0609020204030204" pitchFamily="49" charset="0"/>
                        </a:rPr>
                        <a:t>;</a:t>
                      </a:r>
                      <a:endParaRPr lang="ru-RU" sz="12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ru-RU" sz="1200" dirty="0"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US" sz="1200" dirty="0">
                          <a:latin typeface="Consolas" panose="020B0609020204030204" pitchFamily="49" charset="0"/>
                        </a:rPr>
                        <a:t>public String Login, Password;</a:t>
                      </a:r>
                    </a:p>
                    <a:p>
                      <a:r>
                        <a:rPr lang="ru-RU" sz="1200" dirty="0"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US" sz="1200" dirty="0">
                          <a:latin typeface="Consolas" panose="020B0609020204030204" pitchFamily="49" charset="0"/>
                        </a:rPr>
                        <a:t>public String _</a:t>
                      </a:r>
                      <a:r>
                        <a:rPr lang="en-US" sz="1200" dirty="0" err="1">
                          <a:latin typeface="Consolas" panose="020B0609020204030204" pitchFamily="49" charset="0"/>
                        </a:rPr>
                        <a:t>PostPassword</a:t>
                      </a:r>
                      <a:r>
                        <a:rPr lang="en-US" sz="1200" dirty="0">
                          <a:latin typeface="Consolas" panose="020B0609020204030204" pitchFamily="49" charset="0"/>
                        </a:rPr>
                        <a:t>;</a:t>
                      </a:r>
                      <a:endParaRPr lang="ru-RU" sz="12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3952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DCF3DA66-5765-408B-957F-5EA43387AF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369344"/>
              </p:ext>
            </p:extLst>
          </p:nvPr>
        </p:nvGraphicFramePr>
        <p:xfrm>
          <a:off x="323527" y="3789040"/>
          <a:ext cx="8496946" cy="64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48473">
                  <a:extLst>
                    <a:ext uri="{9D8B030D-6E8A-4147-A177-3AD203B41FA5}">
                      <a16:colId xmlns:a16="http://schemas.microsoft.com/office/drawing/2014/main" val="821285314"/>
                    </a:ext>
                  </a:extLst>
                </a:gridCol>
                <a:gridCol w="4248473">
                  <a:extLst>
                    <a:ext uri="{9D8B030D-6E8A-4147-A177-3AD203B41FA5}">
                      <a16:colId xmlns:a16="http://schemas.microsoft.com/office/drawing/2014/main" val="10543858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class Credentials</a:t>
                      </a:r>
                      <a:r>
                        <a:rPr lang="ru-RU" sz="120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200" dirty="0">
                          <a:latin typeface="Consolas" panose="020B0609020204030204" pitchFamily="49" charset="0"/>
                        </a:rPr>
                        <a:t>{</a:t>
                      </a:r>
                    </a:p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  public String Login, Password;</a:t>
                      </a:r>
                    </a:p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class C</a:t>
                      </a:r>
                      <a:r>
                        <a:rPr lang="ru-RU" sz="1200" dirty="0">
                          <a:latin typeface="Consolas" panose="020B0609020204030204" pitchFamily="49" charset="0"/>
                        </a:rPr>
                        <a:t>1 </a:t>
                      </a:r>
                      <a:r>
                        <a:rPr lang="en-US" sz="1200" dirty="0">
                          <a:latin typeface="Consolas" panose="020B0609020204030204" pitchFamily="49" charset="0"/>
                        </a:rPr>
                        <a:t>{</a:t>
                      </a:r>
                    </a:p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  public String M</a:t>
                      </a:r>
                      <a:r>
                        <a:rPr lang="ru-RU" sz="1200" dirty="0">
                          <a:latin typeface="Consolas" panose="020B0609020204030204" pitchFamily="49" charset="0"/>
                        </a:rPr>
                        <a:t>1</a:t>
                      </a:r>
                      <a:r>
                        <a:rPr lang="en-US" sz="1200" dirty="0">
                          <a:latin typeface="Consolas" panose="020B0609020204030204" pitchFamily="49" charset="0"/>
                        </a:rPr>
                        <a:t>, M2;</a:t>
                      </a:r>
                    </a:p>
                    <a:p>
                      <a:r>
                        <a:rPr lang="en-US" sz="1200" dirty="0">
                          <a:latin typeface="Consolas" panose="020B0609020204030204" pitchFamily="49" charset="0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3952"/>
                  </a:ext>
                </a:extLst>
              </a:tr>
            </a:tbl>
          </a:graphicData>
        </a:graphic>
      </p:graphicFrame>
      <p:sp>
        <p:nvSpPr>
          <p:cNvPr id="9" name="Пузырек для мыслей: облако 8">
            <a:extLst>
              <a:ext uri="{FF2B5EF4-FFF2-40B4-BE49-F238E27FC236}">
                <a16:creationId xmlns:a16="http://schemas.microsoft.com/office/drawing/2014/main" id="{6546EC85-7594-4588-886D-20CE36AD1EF6}"/>
              </a:ext>
            </a:extLst>
          </p:cNvPr>
          <p:cNvSpPr/>
          <p:nvPr/>
        </p:nvSpPr>
        <p:spPr bwMode="auto">
          <a:xfrm>
            <a:off x="6909319" y="765865"/>
            <a:ext cx="2141985" cy="861774"/>
          </a:xfrm>
          <a:prstGeom prst="cloudCallout">
            <a:avLst>
              <a:gd name="adj1" fmla="val -57707"/>
              <a:gd name="adj2" fmla="val 5539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/>
              <a:t>Минутка смекалки</a:t>
            </a:r>
            <a:br>
              <a:rPr lang="ru-RU" sz="1400" dirty="0"/>
            </a:br>
            <a:r>
              <a:rPr lang="ru-RU" sz="1400" dirty="0"/>
              <a:t>№1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444098"/>
      </p:ext>
    </p:extLst>
  </p:cSld>
  <p:clrMapOvr>
    <a:masterClrMapping/>
  </p:clrMapOvr>
</p:sld>
</file>

<file path=ppt/theme/theme1.xml><?xml version="1.0" encoding="utf-8"?>
<a:theme xmlns:a="http://schemas.openxmlformats.org/drawingml/2006/main" name="sample">
  <a:themeElements>
    <a:clrScheme name="sample 1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samp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ample 1">
        <a:dk1>
          <a:srgbClr val="000000"/>
        </a:dk1>
        <a:lt1>
          <a:srgbClr val="FFFFFF"/>
        </a:lt1>
        <a:dk2>
          <a:srgbClr val="000798"/>
        </a:dk2>
        <a:lt2>
          <a:srgbClr val="B2B2B2"/>
        </a:lt2>
        <a:accent1>
          <a:srgbClr val="1B33E7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BADF1"/>
        </a:accent5>
        <a:accent6>
          <a:srgbClr val="5C8AE7"/>
        </a:accent6>
        <a:hlink>
          <a:srgbClr val="99CCFF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00"/>
        </a:dk1>
        <a:lt1>
          <a:srgbClr val="FFFFFF"/>
        </a:lt1>
        <a:dk2>
          <a:srgbClr val="094332"/>
        </a:dk2>
        <a:lt2>
          <a:srgbClr val="B2B2B2"/>
        </a:lt2>
        <a:accent1>
          <a:srgbClr val="0D6531"/>
        </a:accent1>
        <a:accent2>
          <a:srgbClr val="39AF6E"/>
        </a:accent2>
        <a:accent3>
          <a:srgbClr val="FFFFFF"/>
        </a:accent3>
        <a:accent4>
          <a:srgbClr val="000000"/>
        </a:accent4>
        <a:accent5>
          <a:srgbClr val="AAB8AD"/>
        </a:accent5>
        <a:accent6>
          <a:srgbClr val="339E63"/>
        </a:accent6>
        <a:hlink>
          <a:srgbClr val="93E1A0"/>
        </a:hlink>
        <a:folHlink>
          <a:srgbClr val="1D83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275CA3"/>
        </a:dk2>
        <a:lt2>
          <a:srgbClr val="C0C0C0"/>
        </a:lt2>
        <a:accent1>
          <a:srgbClr val="529EBC"/>
        </a:accent1>
        <a:accent2>
          <a:srgbClr val="55BEE3"/>
        </a:accent2>
        <a:accent3>
          <a:srgbClr val="FFFFFF"/>
        </a:accent3>
        <a:accent4>
          <a:srgbClr val="000000"/>
        </a:accent4>
        <a:accent5>
          <a:srgbClr val="B3CCDA"/>
        </a:accent5>
        <a:accent6>
          <a:srgbClr val="4CACCE"/>
        </a:accent6>
        <a:hlink>
          <a:srgbClr val="9FD4F1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Лекция 2</Template>
  <TotalTime>3020</TotalTime>
  <Words>1989</Words>
  <Application>Microsoft Office PowerPoint</Application>
  <PresentationFormat>Экран (4:3)</PresentationFormat>
  <Paragraphs>533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Arial</vt:lpstr>
      <vt:lpstr>Calibri</vt:lpstr>
      <vt:lpstr>Consolas</vt:lpstr>
      <vt:lpstr>Courier New</vt:lpstr>
      <vt:lpstr>Franklin Gothic Medium Cond</vt:lpstr>
      <vt:lpstr>Symbol</vt:lpstr>
      <vt:lpstr>Verdana</vt:lpstr>
      <vt:lpstr>Wingdings</vt:lpstr>
      <vt:lpstr>sample</vt:lpstr>
      <vt:lpstr>Лекция 5. Анализ программного кода и данных (Часть 1. Защита от статического анализа)</vt:lpstr>
      <vt:lpstr>Содержание</vt:lpstr>
      <vt:lpstr>Статистика посещения</vt:lpstr>
      <vt:lpstr>Промежуточная аттестация</vt:lpstr>
      <vt:lpstr>От анализа к защите</vt:lpstr>
      <vt:lpstr>Категории средств защиты от анализа</vt:lpstr>
      <vt:lpstr>Запутывание программы</vt:lpstr>
      <vt:lpstr>Запутывание программы: Механизм</vt:lpstr>
      <vt:lpstr>Запутывание программы: Вида</vt:lpstr>
      <vt:lpstr>Запутывание программы: Логики</vt:lpstr>
      <vt:lpstr>Запутывание программы: Примеры комплексных обфускаций – “Hello world!”</vt:lpstr>
      <vt:lpstr>Лекция 5. Анализ программного кода и данных (Часть 1. Защита от статического анализа)</vt:lpstr>
      <vt:lpstr>Контейнеризация</vt:lpstr>
      <vt:lpstr>Контейнеризация: Упаковкой (сжатие)</vt:lpstr>
      <vt:lpstr>Контейнеризация: Упаковкой (кодирование)</vt:lpstr>
      <vt:lpstr>Контейнеризация: Упаковкой (шифрование)</vt:lpstr>
      <vt:lpstr>Контейнеризация: Виртуализацией</vt:lpstr>
      <vt:lpstr>Лекция 5. Анализ программного кода и данных (Часть 1. Защита от статического анализа)</vt:lpstr>
      <vt:lpstr>Задание на практику – 1</vt:lpstr>
      <vt:lpstr>Задание на практику – 2 (Шаги выполнения – для структуры отчета)</vt:lpstr>
      <vt:lpstr>Задание на практику – 3 (Шаги выполнения – для структуры отчета)</vt:lpstr>
      <vt:lpstr>Задание на практику – 4 (Шаги выполнения – для структуры отчета)</vt:lpstr>
      <vt:lpstr>Лекция 5. Анализ программного кода и данных (Часть 1. Защита от статического анализа)</vt:lpstr>
    </vt:vector>
  </TitlesOfParts>
  <Company>Guilddesign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2. Жизненный цикл программного обеспечения</dc:title>
  <dc:creator>Константин Израилов</dc:creator>
  <cp:lastModifiedBy>User</cp:lastModifiedBy>
  <cp:revision>910</cp:revision>
  <cp:lastPrinted>2018-09-30T12:22:21Z</cp:lastPrinted>
  <dcterms:created xsi:type="dcterms:W3CDTF">2018-09-16T12:13:40Z</dcterms:created>
  <dcterms:modified xsi:type="dcterms:W3CDTF">2018-11-12T11:00:28Z</dcterms:modified>
</cp:coreProperties>
</file>